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2" r:id="rId3"/>
    <p:sldId id="297" r:id="rId4"/>
    <p:sldId id="269" r:id="rId5"/>
    <p:sldId id="286" r:id="rId6"/>
    <p:sldId id="284" r:id="rId7"/>
    <p:sldId id="298" r:id="rId8"/>
    <p:sldId id="289" r:id="rId9"/>
    <p:sldId id="293" r:id="rId10"/>
    <p:sldId id="299" r:id="rId11"/>
    <p:sldId id="291" r:id="rId12"/>
    <p:sldId id="308" r:id="rId13"/>
    <p:sldId id="306" r:id="rId14"/>
    <p:sldId id="302" r:id="rId15"/>
    <p:sldId id="303" r:id="rId16"/>
    <p:sldId id="300" r:id="rId17"/>
    <p:sldId id="290" r:id="rId18"/>
    <p:sldId id="294" r:id="rId19"/>
    <p:sldId id="309" r:id="rId20"/>
    <p:sldId id="310" r:id="rId21"/>
    <p:sldId id="311" r:id="rId22"/>
    <p:sldId id="304" r:id="rId23"/>
    <p:sldId id="305" r:id="rId24"/>
    <p:sldId id="301" r:id="rId25"/>
    <p:sldId id="295" r:id="rId26"/>
    <p:sldId id="312" r:id="rId27"/>
    <p:sldId id="261" r:id="rId28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66"/>
    <a:srgbClr val="B20000"/>
    <a:srgbClr val="8C0000"/>
    <a:srgbClr val="A40000"/>
    <a:srgbClr val="BA0000"/>
    <a:srgbClr val="C60000"/>
    <a:srgbClr val="9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44" autoAdjust="0"/>
    <p:restoredTop sz="80895" autoAdjust="0"/>
  </p:normalViewPr>
  <p:slideViewPr>
    <p:cSldViewPr>
      <p:cViewPr>
        <p:scale>
          <a:sx n="100" d="100"/>
          <a:sy n="100" d="100"/>
        </p:scale>
        <p:origin x="1536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478"/>
    </p:cViewPr>
  </p:sorterViewPr>
  <p:notesViewPr>
    <p:cSldViewPr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3" tIns="45657" rIns="91313" bIns="4565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3" tIns="45657" rIns="91313" bIns="4565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3" tIns="45657" rIns="91313" bIns="4565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3" tIns="45657" rIns="91313" bIns="4565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/>
            </a:lvl1pPr>
          </a:lstStyle>
          <a:p>
            <a:pPr>
              <a:defRPr/>
            </a:pPr>
            <a:fld id="{D4EA2627-AB20-4672-8039-07518959BE8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1719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3" tIns="45657" rIns="91313" bIns="4565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3" tIns="45657" rIns="91313" bIns="4565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4538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3" tIns="45657" rIns="91313" bIns="45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3" tIns="45657" rIns="91313" bIns="4565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3" tIns="45657" rIns="91313" bIns="4565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E910438D-107C-4D62-BAAA-7A1443E513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883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  <p:sp>
        <p:nvSpPr>
          <p:cNvPr id="51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8573ABE-F57B-418F-B0E4-0B70C3ACA1F7}" type="slidenum">
              <a:rPr lang="de-DE" altLang="de-DE" sz="1200" smtClean="0"/>
              <a:pPr/>
              <a:t>1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2136602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9B6D98E-C5C6-4D9C-9C78-2C9485D49CED}" type="slidenum">
              <a:rPr lang="de-DE" altLang="de-DE" sz="1200" smtClean="0"/>
              <a:pPr/>
              <a:t>10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544422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dirty="0" smtClean="0"/>
              <a:t>Machbarkeitsstudie</a:t>
            </a:r>
            <a:r>
              <a:rPr lang="de-DE" altLang="de-DE" baseline="0" dirty="0" smtClean="0"/>
              <a:t> mit v</a:t>
            </a:r>
            <a:r>
              <a:rPr lang="de-DE" altLang="de-DE" dirty="0" smtClean="0"/>
              <a:t>orläufiger Wirtschaftlichkeitsuntersuchung</a:t>
            </a:r>
            <a:r>
              <a:rPr lang="de-DE" altLang="de-DE" baseline="0" dirty="0" smtClean="0"/>
              <a:t> mit Erstellung eines konventionellen Vergleichswertes (Public </a:t>
            </a:r>
            <a:r>
              <a:rPr lang="de-DE" altLang="de-DE" baseline="0" dirty="0" err="1" smtClean="0"/>
              <a:t>Sector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Comparator</a:t>
            </a:r>
            <a:r>
              <a:rPr lang="de-DE" altLang="de-DE" baseline="0" dirty="0" smtClean="0"/>
              <a:t> – PSC)</a:t>
            </a:r>
            <a:endParaRPr lang="de-DE" altLang="de-DE" dirty="0" smtClean="0"/>
          </a:p>
          <a:p>
            <a:r>
              <a:rPr lang="de-DE" altLang="de-DE" dirty="0" smtClean="0"/>
              <a:t>Unterstützung der N-Bank in Höhe von 20.000 Euro</a:t>
            </a:r>
          </a:p>
          <a:p>
            <a:r>
              <a:rPr lang="de-DE" altLang="de-DE" dirty="0" smtClean="0"/>
              <a:t>Auswahlverfahren für einen Berater zur Vorbereitung eines PPP-Projektes durch beschränkte Ausschreibung mit Teilnahmewettbewerb;</a:t>
            </a:r>
          </a:p>
          <a:p>
            <a:r>
              <a:rPr lang="de-DE" altLang="de-DE" dirty="0" smtClean="0"/>
              <a:t>Aufforderung zur Abgabe eines Angebotes an 5 Bieter; Bietergespräche mit 4 Bietern</a:t>
            </a:r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A28CB67-1BE7-4FA8-A9D6-24BC0BD89A8F}" type="slidenum">
              <a:rPr lang="de-DE" altLang="de-DE" sz="1200" smtClean="0"/>
              <a:pPr/>
              <a:t>11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1992945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smtClean="0"/>
              <a:t>Eingang in die Machbarkeitsstudie:</a:t>
            </a:r>
          </a:p>
          <a:p>
            <a:r>
              <a:rPr lang="de-DE" altLang="de-DE" b="1" smtClean="0"/>
              <a:t>Übertragene Leistungen</a:t>
            </a:r>
          </a:p>
          <a:p>
            <a:r>
              <a:rPr lang="de-DE" altLang="de-DE" smtClean="0"/>
              <a:t>Planung, Bau und bauliche Unterhaltung für zwei Kreisstraßen</a:t>
            </a:r>
          </a:p>
          <a:p>
            <a:endParaRPr lang="de-DE" altLang="de-DE" b="1" smtClean="0"/>
          </a:p>
          <a:p>
            <a:endParaRPr lang="de-DE" altLang="de-DE" smtClean="0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3F09226-8320-42B5-8CDC-1B69627EB04B}" type="slidenum">
              <a:rPr lang="de-DE" altLang="de-DE" sz="1200" smtClean="0"/>
              <a:pPr/>
              <a:t>12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666125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smtClean="0"/>
              <a:t>Anforderungswerte: Ebenheiten, Anteil Flickstellen</a:t>
            </a:r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F0CA542-2E10-4687-9CEC-757EA76E6D62}" type="slidenum">
              <a:rPr lang="de-DE" altLang="de-DE" sz="1200" smtClean="0"/>
              <a:pPr/>
              <a:t>13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1513216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de-DE" altLang="de-DE" smtClean="0"/>
              <a:t>Funktionale Ausschreibung bei privater Beteiligung (bei EEB konventionell durch EP-Vertrag)</a:t>
            </a:r>
          </a:p>
          <a:p>
            <a:pPr marL="171450" indent="-171450">
              <a:buFontTx/>
              <a:buChar char="-"/>
            </a:pPr>
            <a:r>
              <a:rPr lang="de-DE" altLang="de-DE" smtClean="0"/>
              <a:t>Zahlungen bei PPP kontinuierlich</a:t>
            </a:r>
          </a:p>
          <a:p>
            <a:pPr marL="171450" indent="-171450">
              <a:buFontTx/>
              <a:buChar char="-"/>
            </a:pPr>
            <a:r>
              <a:rPr lang="de-DE" altLang="de-DE" smtClean="0"/>
              <a:t>Bei FBV FmE nach Funktionsbausystematik / Rückzahlung Bau kontinuierlich</a:t>
            </a:r>
          </a:p>
          <a:p>
            <a:pPr marL="171450" indent="-171450">
              <a:buFontTx/>
              <a:buChar char="-"/>
            </a:pPr>
            <a:r>
              <a:rPr lang="de-DE" altLang="de-DE" smtClean="0"/>
              <a:t>Bei FBV nach Funktionsbausystematik</a:t>
            </a:r>
          </a:p>
          <a:p>
            <a:pPr marL="171450" indent="-171450">
              <a:buFontTx/>
              <a:buChar char="-"/>
            </a:pPr>
            <a:endParaRPr lang="de-DE" altLang="de-DE" smtClean="0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6412B8D-05C4-40D6-B404-68878A75E884}" type="slidenum">
              <a:rPr lang="de-DE" altLang="de-DE" sz="1200" smtClean="0"/>
              <a:pPr/>
              <a:t>14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4178168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dirty="0" smtClean="0"/>
              <a:t>Zur Wirtschaftlichkeit zählen zum einen die quantitativen Folgen (monetäre Auswirkungen)</a:t>
            </a:r>
          </a:p>
          <a:p>
            <a:r>
              <a:rPr lang="de-DE" altLang="de-DE" dirty="0" smtClean="0"/>
              <a:t>Und zum anderen die qualitativen Folgen (nicht monetäre Folgen wie zeitnahe Baufertigstellung und garantiertes Qualitätsniveau bei festen Preisen)</a:t>
            </a:r>
          </a:p>
          <a:p>
            <a:r>
              <a:rPr lang="de-DE" altLang="de-DE" dirty="0" smtClean="0"/>
              <a:t>Funktionsbauvertrag (FBV) günstigste Variante (Vorteil mit geringem Prozentwert)</a:t>
            </a:r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3AD5F07-06CA-4F53-8864-EC38D9406CE3}" type="slidenum">
              <a:rPr lang="de-DE" altLang="de-DE" sz="1200" smtClean="0"/>
              <a:pPr/>
              <a:t>15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770320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0DBDA3C-5B4C-4E85-B233-C2E2C96EF101}" type="slidenum">
              <a:rPr lang="de-DE" altLang="de-DE" sz="1200" smtClean="0"/>
              <a:pPr/>
              <a:t>16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2769274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smtClean="0"/>
              <a:t>K 318 sollte nördlich an die bereits vom Land realisierte Entlastungsspange für Strücklingen anschließen: L 829 (u. weiter B72 und B438 zur B70)</a:t>
            </a:r>
          </a:p>
          <a:p>
            <a:r>
              <a:rPr lang="de-DE" altLang="de-DE" smtClean="0"/>
              <a:t>Die vorhandene K 318 (Ostermoorstraße) wurde im Bereich Ramsloh tlw. verlegt und auf Höhe von Scharrel wieder mit der K 296 (Scharreler Damm) verknüpft. Bevor sie dann südlich an die K343 anschließt.</a:t>
            </a:r>
          </a:p>
          <a:p>
            <a:r>
              <a:rPr lang="de-DE" altLang="de-DE" smtClean="0"/>
              <a:t>Die K 296 verbindet das Saterland mit der Stadt Friesoythe, Ortsteil Kamperfehn,  und die Gemeinde Barßel, Ortsteil Harkebrügge, bevor sie in den Lk Ammerland übergeht.</a:t>
            </a:r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0CF26F-1B04-45BD-BB44-13CBCB58E9DF}" type="slidenum">
              <a:rPr lang="de-DE" altLang="de-DE" sz="1200" smtClean="0"/>
              <a:pPr/>
              <a:t>17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3802067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dirty="0" smtClean="0"/>
              <a:t>Auswahlverfahren für einen Berater zur Begleitung eines Vergabeverfahrens für das PPP-Projekt durch beschränkte Ausschreibung mit Teilnahmewettbewerb;</a:t>
            </a:r>
          </a:p>
          <a:p>
            <a:r>
              <a:rPr lang="de-DE" altLang="de-DE" dirty="0" smtClean="0"/>
              <a:t>Aufforderung zur Abgabe eines Angebotes an 5 Bieter; Bietergespräche mit 4 Bietern</a:t>
            </a:r>
          </a:p>
          <a:p>
            <a:r>
              <a:rPr lang="de-DE" altLang="de-DE" dirty="0" smtClean="0"/>
              <a:t>Abschließende</a:t>
            </a:r>
            <a:r>
              <a:rPr lang="de-DE" altLang="de-DE" baseline="0" dirty="0" smtClean="0"/>
              <a:t> Wirtschaftlichkeitsuntersuchung</a:t>
            </a:r>
            <a:endParaRPr lang="de-DE" altLang="de-DE" dirty="0" smtClean="0"/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E094223-24AA-4506-A868-843F564DE1C5}" type="slidenum">
              <a:rPr lang="de-DE" altLang="de-DE" sz="1200" smtClean="0"/>
              <a:pPr/>
              <a:t>18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37096196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0CA0012-1159-426A-839C-5B6615BF674F}" type="slidenum">
              <a:rPr lang="de-DE" altLang="de-DE" sz="1200" smtClean="0"/>
              <a:pPr/>
              <a:t>19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1782304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30BE857-3B66-42BE-8921-8D0A7A7B6B18}" type="slidenum">
              <a:rPr lang="de-DE" altLang="de-DE" sz="1200" smtClean="0"/>
              <a:pPr/>
              <a:t>2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4089300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  <p:sp>
        <p:nvSpPr>
          <p:cNvPr id="460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5478F16-6D69-4B47-8BBF-1A7E8EA1A9F0}" type="slidenum">
              <a:rPr lang="de-DE" altLang="de-DE" sz="1200" smtClean="0"/>
              <a:pPr/>
              <a:t>20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21973507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de-DE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Vertragphasen</a:t>
            </a:r>
            <a:r>
              <a:rPr lang="de-DE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 (Laufzeit 25 Jahre):</a:t>
            </a:r>
          </a:p>
          <a:p>
            <a:pPr>
              <a:defRPr/>
            </a:pPr>
            <a:endParaRPr lang="de-DE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indent="-342900">
              <a:buFontTx/>
              <a:buChar char="-"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Anfängliche Bauleistung incl. Planungsleistung</a:t>
            </a:r>
          </a:p>
          <a:p>
            <a:pPr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     =&gt;  Übergabeinspektion</a:t>
            </a:r>
          </a:p>
          <a:p>
            <a:pPr marL="342900" indent="-342900">
              <a:buFontTx/>
              <a:buChar char="-"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Funktionserhaltung</a:t>
            </a:r>
          </a:p>
          <a:p>
            <a:pPr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     =&gt;  Abnahmeinspektion</a:t>
            </a:r>
          </a:p>
          <a:p>
            <a:endParaRPr lang="de-DE" altLang="de-DE" dirty="0" smtClean="0"/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0B3F686-541F-47EA-8396-09DE788EA478}" type="slidenum">
              <a:rPr lang="de-DE" altLang="de-DE" sz="1200" smtClean="0"/>
              <a:pPr/>
              <a:t>21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28464237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latin typeface="+mn-lt"/>
              </a:rPr>
              <a:t>Der Vertrag ist grob entsprechend der o.g. Leistungen und Inspektionen aufgeteilt.</a:t>
            </a:r>
          </a:p>
          <a:p>
            <a:pPr>
              <a:defRPr/>
            </a:pPr>
            <a:r>
              <a:rPr lang="de-DE" dirty="0" smtClean="0">
                <a:latin typeface="+mn-lt"/>
              </a:rPr>
              <a:t>Die anfängliche Bauleistung war gestaffelt terminiert: </a:t>
            </a:r>
          </a:p>
          <a:p>
            <a:pPr>
              <a:defRPr/>
            </a:pPr>
            <a:r>
              <a:rPr lang="de-DE" dirty="0" smtClean="0">
                <a:latin typeface="+mn-lt"/>
              </a:rPr>
              <a:t>Erst K 296, dann K 318.</a:t>
            </a:r>
          </a:p>
          <a:p>
            <a:pPr>
              <a:defRPr/>
            </a:pPr>
            <a:r>
              <a:rPr lang="de-DE" dirty="0" smtClean="0">
                <a:latin typeface="+mn-lt"/>
              </a:rPr>
              <a:t>Die K 296 wurde etwas verspätet fertig (andere Straßenbaumaßnahmen u. Umlegung von Versorgungsleitungen).</a:t>
            </a:r>
          </a:p>
          <a:p>
            <a:pPr>
              <a:defRPr/>
            </a:pPr>
            <a:r>
              <a:rPr lang="de-DE" dirty="0" smtClean="0">
                <a:latin typeface="+mn-lt"/>
              </a:rPr>
              <a:t>Beide Maßnahmen wurden rechtzeitig zum März 2015 fertig gestellt. </a:t>
            </a:r>
          </a:p>
          <a:p>
            <a:pPr>
              <a:defRPr/>
            </a:pPr>
            <a:r>
              <a:rPr lang="de-DE" dirty="0" smtClean="0">
                <a:latin typeface="+mn-lt"/>
              </a:rPr>
              <a:t>Die offizielle Freigabe erfolgte am 6. Mai 2015.</a:t>
            </a:r>
          </a:p>
          <a:p>
            <a:pPr>
              <a:defRPr/>
            </a:pPr>
            <a:endParaRPr lang="de-DE" altLang="de-DE" dirty="0" smtClean="0"/>
          </a:p>
        </p:txBody>
      </p:sp>
      <p:sp>
        <p:nvSpPr>
          <p:cNvPr id="481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09EBCA3-F720-4C0E-80FE-8910D8756BB9}" type="slidenum">
              <a:rPr lang="de-DE" altLang="de-DE" sz="1200" smtClean="0"/>
              <a:pPr/>
              <a:t>22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23229607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dirty="0" smtClean="0"/>
              <a:t>Betriebliche</a:t>
            </a:r>
            <a:r>
              <a:rPr lang="de-DE" altLang="de-DE" baseline="0" dirty="0" smtClean="0"/>
              <a:t> Unterhaltung </a:t>
            </a:r>
            <a:r>
              <a:rPr lang="de-DE" altLang="de-DE" baseline="0" dirty="0" err="1" smtClean="0"/>
              <a:t>entspr</a:t>
            </a:r>
            <a:r>
              <a:rPr lang="de-DE" altLang="de-DE" baseline="0" dirty="0" smtClean="0"/>
              <a:t>. des </a:t>
            </a:r>
          </a:p>
          <a:p>
            <a:r>
              <a:rPr lang="de-DE" altLang="de-DE" baseline="0" dirty="0" smtClean="0"/>
              <a:t>Leistungsheftes für den Straßenbetriebsdienst auf Bundesfernstraßen</a:t>
            </a:r>
            <a:endParaRPr lang="de-DE" altLang="de-DE" dirty="0" smtClean="0"/>
          </a:p>
        </p:txBody>
      </p:sp>
      <p:sp>
        <p:nvSpPr>
          <p:cNvPr id="501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33B79E8-4C1F-440C-AEEB-F90F9DEC179D}" type="slidenum">
              <a:rPr lang="de-DE" altLang="de-DE" sz="1200" smtClean="0"/>
              <a:pPr/>
              <a:t>23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5940040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latin typeface="+mn-lt"/>
              </a:rPr>
              <a:t>Geprägt durch landwirtschaftliche Betriebe, insbesondere Gemüseanbau und Tierproduktion</a:t>
            </a:r>
          </a:p>
          <a:p>
            <a:pPr>
              <a:defRPr/>
            </a:pPr>
            <a:endParaRPr lang="de-DE" altLang="de-DE" dirty="0" smtClean="0"/>
          </a:p>
        </p:txBody>
      </p:sp>
      <p:sp>
        <p:nvSpPr>
          <p:cNvPr id="522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4487317-26EC-438F-97BA-2D5118685BED}" type="slidenum">
              <a:rPr lang="de-DE" altLang="de-DE" sz="1200" smtClean="0"/>
              <a:pPr/>
              <a:t>24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6165973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  <p:sp>
        <p:nvSpPr>
          <p:cNvPr id="542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0DB903-7F24-40BC-B92B-90BC7D32F4DB}" type="slidenum">
              <a:rPr lang="de-DE" altLang="de-DE" sz="1200" smtClean="0"/>
              <a:pPr/>
              <a:t>25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25393100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dirty="0" smtClean="0"/>
              <a:t>Hohe</a:t>
            </a:r>
            <a:r>
              <a:rPr lang="de-DE" altLang="de-DE" baseline="0" dirty="0" smtClean="0"/>
              <a:t> Flexibilität und Schnelligkeit des AN</a:t>
            </a:r>
          </a:p>
          <a:p>
            <a:r>
              <a:rPr lang="de-DE" altLang="de-DE" baseline="0" dirty="0" smtClean="0"/>
              <a:t>Koordinierung der Versorgungsträger</a:t>
            </a:r>
            <a:endParaRPr lang="de-DE" altLang="de-DE" dirty="0" smtClean="0"/>
          </a:p>
        </p:txBody>
      </p:sp>
      <p:sp>
        <p:nvSpPr>
          <p:cNvPr id="542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0DB903-7F24-40BC-B92B-90BC7D32F4DB}" type="slidenum">
              <a:rPr lang="de-DE" altLang="de-DE" sz="1200" smtClean="0"/>
              <a:pPr/>
              <a:t>26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19229538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 smtClean="0"/>
          </a:p>
        </p:txBody>
      </p:sp>
      <p:sp>
        <p:nvSpPr>
          <p:cNvPr id="563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00E0F81-6F0E-4221-8FE6-89F1669F3A3A}" type="slidenum">
              <a:rPr lang="de-DE" altLang="de-DE" sz="1200" smtClean="0"/>
              <a:pPr/>
              <a:t>27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1361152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 smtClean="0"/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B491C0D-32B3-4CF8-939D-12CD367E8EDC}" type="slidenum">
              <a:rPr lang="de-DE" altLang="de-DE" sz="1200" smtClean="0"/>
              <a:pPr/>
              <a:t>3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1328206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latin typeface="+mn-lt"/>
              </a:rPr>
              <a:t>Räumliche Lage: in Mitten des Westen Niedersachsens</a:t>
            </a:r>
          </a:p>
          <a:p>
            <a:pPr>
              <a:defRPr/>
            </a:pPr>
            <a:r>
              <a:rPr lang="de-DE" dirty="0" smtClean="0">
                <a:latin typeface="+mn-lt"/>
              </a:rPr>
              <a:t>Landkreis: ca. 1400 qkm groß, gut 160tsd. Einwohner</a:t>
            </a:r>
          </a:p>
          <a:p>
            <a:pPr>
              <a:defRPr/>
            </a:pPr>
            <a:r>
              <a:rPr lang="de-DE" dirty="0" smtClean="0">
                <a:latin typeface="+mn-lt"/>
              </a:rPr>
              <a:t>Ausdehnung: 52km x 37km</a:t>
            </a:r>
          </a:p>
          <a:p>
            <a:pPr>
              <a:defRPr/>
            </a:pPr>
            <a:r>
              <a:rPr lang="de-DE" dirty="0" smtClean="0">
                <a:latin typeface="+mn-lt"/>
              </a:rPr>
              <a:t>Verkehrsadern: zwei Ost-West-Achsen: E233 und B401,</a:t>
            </a:r>
          </a:p>
          <a:p>
            <a:pPr>
              <a:defRPr/>
            </a:pPr>
            <a:r>
              <a:rPr lang="de-DE" dirty="0" smtClean="0">
                <a:latin typeface="+mn-lt"/>
              </a:rPr>
              <a:t>Nord-Süd-Achse: B68 und B 72, am östlichen Rand A 1 und A29 </a:t>
            </a:r>
          </a:p>
          <a:p>
            <a:pPr>
              <a:defRPr/>
            </a:pPr>
            <a:endParaRPr lang="de-DE" altLang="de-DE" dirty="0" smtClean="0"/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66A4380-A287-4381-BF79-AB34566E3F5E}" type="slidenum">
              <a:rPr lang="de-DE" altLang="de-DE" sz="1200" smtClean="0"/>
              <a:pPr/>
              <a:t>4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3928423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latin typeface="+mn-lt"/>
              </a:rPr>
              <a:t>Geprägt durch landwirtschaftliche Betriebe, insbesondere intensive Tierhaltung</a:t>
            </a:r>
            <a:r>
              <a:rPr lang="de-DE" baseline="0" dirty="0" smtClean="0">
                <a:latin typeface="+mn-lt"/>
              </a:rPr>
              <a:t> und Gemüseanbau</a:t>
            </a:r>
          </a:p>
          <a:p>
            <a:pPr>
              <a:defRPr/>
            </a:pPr>
            <a:r>
              <a:rPr lang="de-DE" baseline="0" dirty="0" smtClean="0">
                <a:latin typeface="+mn-lt"/>
              </a:rPr>
              <a:t>(</a:t>
            </a:r>
            <a:r>
              <a:rPr lang="de-DE" baseline="0" dirty="0" err="1" smtClean="0">
                <a:latin typeface="+mn-lt"/>
              </a:rPr>
              <a:t>Mählmann</a:t>
            </a:r>
            <a:r>
              <a:rPr lang="de-DE" baseline="0" dirty="0" smtClean="0">
                <a:latin typeface="+mn-lt"/>
              </a:rPr>
              <a:t>: einer der größten Deutschlands)</a:t>
            </a:r>
          </a:p>
          <a:p>
            <a:pPr>
              <a:defRPr/>
            </a:pPr>
            <a:endParaRPr lang="de-DE" dirty="0" smtClean="0">
              <a:latin typeface="+mn-lt"/>
            </a:endParaRPr>
          </a:p>
          <a:p>
            <a:pPr>
              <a:defRPr/>
            </a:pPr>
            <a:r>
              <a:rPr lang="de-DE" dirty="0" smtClean="0">
                <a:latin typeface="+mn-lt"/>
              </a:rPr>
              <a:t>Zunehmend Ansiedlung von Industrie- und Gewerbegebiete, u.a. Gewerbeparks (</a:t>
            </a:r>
            <a:r>
              <a:rPr lang="de-DE" dirty="0" err="1" smtClean="0">
                <a:latin typeface="+mn-lt"/>
              </a:rPr>
              <a:t>ecopark</a:t>
            </a:r>
            <a:r>
              <a:rPr lang="de-DE" dirty="0" smtClean="0">
                <a:latin typeface="+mn-lt"/>
              </a:rPr>
              <a:t> + C-Port)</a:t>
            </a:r>
          </a:p>
          <a:p>
            <a:pPr>
              <a:defRPr/>
            </a:pPr>
            <a:r>
              <a:rPr lang="de-DE" dirty="0" smtClean="0">
                <a:latin typeface="+mn-lt"/>
              </a:rPr>
              <a:t>=&gt; Große </a:t>
            </a:r>
            <a:r>
              <a:rPr lang="de-DE" dirty="0" err="1" smtClean="0">
                <a:latin typeface="+mn-lt"/>
              </a:rPr>
              <a:t>Fz</a:t>
            </a:r>
            <a:r>
              <a:rPr lang="de-DE" dirty="0" smtClean="0">
                <a:latin typeface="+mn-lt"/>
              </a:rPr>
              <a:t> fahren auf den Straßen</a:t>
            </a:r>
          </a:p>
          <a:p>
            <a:pPr>
              <a:defRPr/>
            </a:pPr>
            <a:endParaRPr lang="de-DE" altLang="de-DE" dirty="0" smtClean="0"/>
          </a:p>
        </p:txBody>
      </p:sp>
      <p:sp>
        <p:nvSpPr>
          <p:cNvPr id="133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3B2AD18-0A8A-4513-99A8-C6634BDDC0A1}" type="slidenum">
              <a:rPr lang="de-DE" altLang="de-DE" sz="1200" smtClean="0"/>
              <a:pPr/>
              <a:t>5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3852639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smtClean="0"/>
              <a:t>Um die 13 Kommunen mit ihren Gewerbe- und Industriestandorten zu erschließen:</a:t>
            </a:r>
          </a:p>
          <a:p>
            <a:r>
              <a:rPr lang="de-DE" altLang="de-DE" smtClean="0"/>
              <a:t>Ergänzung des B-Str.- und L-Str.-Netzes insbesondere durch Kreisstraßen (350km)</a:t>
            </a:r>
          </a:p>
          <a:p>
            <a:r>
              <a:rPr lang="de-DE" altLang="de-DE" smtClean="0"/>
              <a:t>Straßen waren dem Verkehr, Begegnungsverkehr von Schwerverkehr und sehr großen Fahrzeugen, insbesondere aus der Landwirtschaft </a:t>
            </a:r>
          </a:p>
          <a:p>
            <a:r>
              <a:rPr lang="de-DE" altLang="de-DE" smtClean="0"/>
              <a:t>nicht mehr gewachsen</a:t>
            </a:r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B8666F4-BA6A-4BC9-AF48-4C213213ADB8}" type="slidenum">
              <a:rPr lang="de-DE" altLang="de-DE" sz="1200" smtClean="0"/>
              <a:pPr/>
              <a:t>6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2738544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3FE4F4-3127-4599-8D9E-EC5EFD4C1899}" type="slidenum">
              <a:rPr lang="de-DE" altLang="de-DE" sz="1200" smtClean="0"/>
              <a:pPr/>
              <a:t>7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1366560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582EFB5-666E-414C-B4C8-FA6ED5F6267B}" type="slidenum">
              <a:rPr lang="de-DE" altLang="de-DE" sz="1200" smtClean="0"/>
              <a:pPr/>
              <a:t>8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1792855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dirty="0" smtClean="0"/>
              <a:t>Sich anbietende Maßnahme für die Umsetzung eines PPP!</a:t>
            </a:r>
          </a:p>
          <a:p>
            <a:r>
              <a:rPr lang="de-DE" altLang="de-DE" dirty="0" smtClean="0"/>
              <a:t>Verkehrsbelastung:</a:t>
            </a:r>
          </a:p>
          <a:p>
            <a:r>
              <a:rPr lang="de-DE" altLang="de-DE" dirty="0" smtClean="0"/>
              <a:t>K296:</a:t>
            </a:r>
            <a:r>
              <a:rPr lang="de-DE" altLang="de-DE" baseline="0" dirty="0" smtClean="0"/>
              <a:t> </a:t>
            </a:r>
            <a:r>
              <a:rPr lang="de-DE" dirty="0" err="1" smtClean="0"/>
              <a:t>Scharrel</a:t>
            </a:r>
            <a:r>
              <a:rPr lang="de-DE" dirty="0" smtClean="0"/>
              <a:t> - </a:t>
            </a:r>
            <a:r>
              <a:rPr lang="de-DE" dirty="0" err="1" smtClean="0"/>
              <a:t>Harkebrügge</a:t>
            </a:r>
            <a:r>
              <a:rPr lang="de-DE" dirty="0" smtClean="0"/>
              <a:t> DTV: 1.107 Kfz/24h, Schwerlastverkehr: 117 (11%) </a:t>
            </a:r>
          </a:p>
          <a:p>
            <a:r>
              <a:rPr lang="de-DE" baseline="0" dirty="0" smtClean="0"/>
              <a:t>          </a:t>
            </a:r>
            <a:r>
              <a:rPr lang="de-DE" dirty="0" err="1" smtClean="0"/>
              <a:t>Harkebrügge</a:t>
            </a:r>
            <a:r>
              <a:rPr lang="de-DE" dirty="0" smtClean="0"/>
              <a:t> - Kreisgrenze DTV: 1.809 Kfz,  Schwerlastverkehr: 196 (10,8%)</a:t>
            </a:r>
          </a:p>
          <a:p>
            <a:r>
              <a:rPr lang="de-DE" altLang="de-DE" dirty="0" smtClean="0"/>
              <a:t>K318:</a:t>
            </a:r>
            <a:r>
              <a:rPr lang="de-DE" altLang="de-DE" baseline="0" dirty="0" smtClean="0"/>
              <a:t> DTV(2025): </a:t>
            </a:r>
            <a:r>
              <a:rPr lang="de-DE" altLang="de-DE" baseline="0" dirty="0" err="1" smtClean="0"/>
              <a:t>ca</a:t>
            </a:r>
            <a:r>
              <a:rPr lang="de-DE" altLang="de-DE" baseline="0" dirty="0" smtClean="0"/>
              <a:t> 3.600 Kfz/24h (SV 11%), DTV(2010): </a:t>
            </a:r>
            <a:r>
              <a:rPr lang="de-DE" dirty="0" smtClean="0"/>
              <a:t>1.359 Kfz, Schwerlastverkehr: 95 (7%)</a:t>
            </a:r>
            <a:endParaRPr lang="de-DE" altLang="de-DE" dirty="0" smtClean="0"/>
          </a:p>
          <a:p>
            <a:r>
              <a:rPr lang="de-DE" altLang="de-DE" dirty="0" smtClean="0"/>
              <a:t>K296 </a:t>
            </a:r>
            <a:r>
              <a:rPr lang="de-DE" altLang="de-DE" dirty="0" err="1" smtClean="0"/>
              <a:t>Rw</a:t>
            </a:r>
            <a:r>
              <a:rPr lang="de-DE" altLang="de-DE" dirty="0" smtClean="0"/>
              <a:t>-Neubau-Länge:</a:t>
            </a:r>
            <a:r>
              <a:rPr lang="de-DE" altLang="de-DE" baseline="0" dirty="0" smtClean="0"/>
              <a:t> 8,8km (</a:t>
            </a:r>
            <a:r>
              <a:rPr lang="de-DE" dirty="0" smtClean="0"/>
              <a:t>2. BA (rd. 3,3 km) + 3. BA (rd. 5,5 km)</a:t>
            </a:r>
            <a:endParaRPr lang="de-DE" altLang="de-DE" dirty="0" smtClean="0"/>
          </a:p>
          <a:p>
            <a:r>
              <a:rPr lang="de-DE" altLang="de-DE" dirty="0" smtClean="0"/>
              <a:t>Für einen Radweg an der K 296 hatte die Gem. </a:t>
            </a:r>
            <a:r>
              <a:rPr lang="de-DE" altLang="de-DE" dirty="0" err="1" smtClean="0"/>
              <a:t>Saterland</a:t>
            </a:r>
            <a:r>
              <a:rPr lang="de-DE" altLang="de-DE" dirty="0" smtClean="0"/>
              <a:t> bereits größtenteils Grunderwerb getätigt.</a:t>
            </a:r>
          </a:p>
          <a:p>
            <a:r>
              <a:rPr lang="de-DE" altLang="de-DE" dirty="0" smtClean="0"/>
              <a:t>Die K 318 wurde zu 25% auf neuer Strecke geplant.</a:t>
            </a:r>
          </a:p>
          <a:p>
            <a:r>
              <a:rPr lang="de-DE" altLang="de-DE" dirty="0" smtClean="0"/>
              <a:t>K 296: Verzichtsverfahren, K 318: Planfeststellungsverfahren</a:t>
            </a:r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70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CBDC7B-39AA-42FC-8303-7002EDFEC5AC}" type="slidenum">
              <a:rPr lang="de-DE" altLang="de-DE" sz="1200" smtClean="0"/>
              <a:pPr/>
              <a:t>9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2328138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3"/>
          <p:cNvSpPr>
            <a:spLocks noGrp="1"/>
          </p:cNvSpPr>
          <p:nvPr>
            <p:ph type="title"/>
          </p:nvPr>
        </p:nvSpPr>
        <p:spPr>
          <a:xfrm>
            <a:off x="668338" y="2564904"/>
            <a:ext cx="7886700" cy="804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Präsentationstitel einfügen</a:t>
            </a:r>
            <a:endParaRPr lang="de-DE" dirty="0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Mai 2015</a:t>
            </a: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Testfolie 1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BD3B3FDB-6E00-42F8-99D7-BA63D58F65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87084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/>
          </p:nvPr>
        </p:nvSpPr>
        <p:spPr>
          <a:xfrm>
            <a:off x="628650" y="836713"/>
            <a:ext cx="78867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628650" y="1844675"/>
            <a:ext cx="7886700" cy="446464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de-DE" dirty="0" smtClean="0"/>
              <a:t>Text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Mai 2015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Testfolie 1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4AA2AA67-A447-4514-A189-0FFDA5314B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719399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BB5FF"/>
            </a:gs>
            <a:gs pos="50000">
              <a:srgbClr val="EAEAEA"/>
            </a:gs>
            <a:gs pos="100000">
              <a:srgbClr val="6BB5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656263" y="4395788"/>
            <a:ext cx="984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3100" smtClean="0">
                <a:solidFill>
                  <a:srgbClr val="000000"/>
                </a:solidFill>
              </a:rPr>
              <a:t> </a:t>
            </a:r>
            <a:endParaRPr lang="de-DE" altLang="de-DE" sz="2400" smtClean="0">
              <a:latin typeface="Arial" panose="020B0604020202020204" pitchFamily="34" charset="0"/>
            </a:endParaRPr>
          </a:p>
        </p:txBody>
      </p:sp>
      <p:sp>
        <p:nvSpPr>
          <p:cNvPr id="1027" name="Text Box 33"/>
          <p:cNvSpPr txBox="1">
            <a:spLocks noChangeArrowheads="1"/>
          </p:cNvSpPr>
          <p:nvPr userDrawn="1"/>
        </p:nvSpPr>
        <p:spPr bwMode="auto">
          <a:xfrm>
            <a:off x="7938" y="6497638"/>
            <a:ext cx="9144000" cy="360362"/>
          </a:xfrm>
          <a:prstGeom prst="rect">
            <a:avLst/>
          </a:prstGeom>
          <a:gradFill rotWithShape="0">
            <a:gsLst>
              <a:gs pos="0">
                <a:srgbClr val="EB470D"/>
              </a:gs>
              <a:gs pos="50000">
                <a:srgbClr val="C0C0C0"/>
              </a:gs>
              <a:gs pos="100000">
                <a:srgbClr val="EB470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de-DE" altLang="de-DE" smtClean="0"/>
          </a:p>
          <a:p>
            <a:pPr>
              <a:defRPr/>
            </a:pPr>
            <a:endParaRPr lang="de-DE" altLang="de-DE" smtClean="0"/>
          </a:p>
          <a:p>
            <a:pPr>
              <a:defRPr/>
            </a:pPr>
            <a:endParaRPr lang="de-DE" altLang="de-DE" smtClean="0"/>
          </a:p>
        </p:txBody>
      </p:sp>
      <p:sp>
        <p:nvSpPr>
          <p:cNvPr id="1028" name="Text Box 34"/>
          <p:cNvSpPr txBox="1">
            <a:spLocks noChangeArrowheads="1"/>
          </p:cNvSpPr>
          <p:nvPr userDrawn="1"/>
        </p:nvSpPr>
        <p:spPr bwMode="auto">
          <a:xfrm>
            <a:off x="173038" y="6556375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EC2D00"/>
                    </a:gs>
                    <a:gs pos="100000">
                      <a:srgbClr val="CC9900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de-DE" altLang="de-DE" b="1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1029" name="Picture 37" descr="C:\Dokumente und Einstellungen\c0510jk\Desktop\WappenLkClpfarbigohneText-o-Rand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191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38"/>
          <p:cNvSpPr txBox="1">
            <a:spLocks noChangeArrowheads="1"/>
          </p:cNvSpPr>
          <p:nvPr userDrawn="1"/>
        </p:nvSpPr>
        <p:spPr bwMode="auto">
          <a:xfrm>
            <a:off x="717550" y="76200"/>
            <a:ext cx="3962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EC2D00"/>
                    </a:gs>
                    <a:gs pos="100000">
                      <a:srgbClr val="CC9900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de-DE" altLang="de-DE" sz="2600" b="1" smtClean="0">
                <a:latin typeface="Arial" panose="020B0604020202020204" pitchFamily="34" charset="0"/>
              </a:rPr>
              <a:t>Landkreis Cloppenburg</a:t>
            </a:r>
          </a:p>
        </p:txBody>
      </p:sp>
      <p:sp>
        <p:nvSpPr>
          <p:cNvPr id="1031" name="Text Box 39"/>
          <p:cNvSpPr txBox="1">
            <a:spLocks noChangeArrowheads="1"/>
          </p:cNvSpPr>
          <p:nvPr userDrawn="1"/>
        </p:nvSpPr>
        <p:spPr bwMode="auto">
          <a:xfrm rot="-5400000">
            <a:off x="-338137" y="1265238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EC2D00"/>
                    </a:gs>
                    <a:gs pos="100000">
                      <a:srgbClr val="CC9900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de-DE" altLang="de-DE" sz="1600" smtClean="0">
                <a:latin typeface="Arial" panose="020B0604020202020204" pitchFamily="34" charset="0"/>
              </a:rPr>
              <a:t>www.lkclp.de</a:t>
            </a: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553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b="1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/>
              <a:t>Mai 2015</a:t>
            </a:r>
          </a:p>
        </p:txBody>
      </p:sp>
      <p:sp>
        <p:nvSpPr>
          <p:cNvPr id="311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b="1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/>
              <a:t>Testfolie 1</a:t>
            </a:r>
          </a:p>
        </p:txBody>
      </p:sp>
      <p:sp>
        <p:nvSpPr>
          <p:cNvPr id="311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553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b="1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/>
              <a:t>Folie </a:t>
            </a:r>
            <a:fld id="{3847D228-F6D3-4B84-94B5-BFBF37364D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Sept. 2015</a:t>
            </a:r>
          </a:p>
        </p:txBody>
      </p:sp>
      <p:sp>
        <p:nvSpPr>
          <p:cNvPr id="409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PPP K296-K318</a:t>
            </a:r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Folie </a:t>
            </a:r>
            <a:fld id="{274650D0-FC13-4C24-913F-96C9499C6F4F}" type="slidenum"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pPr/>
              <a:t>1</a:t>
            </a:fld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101" name="Titel 4"/>
          <p:cNvSpPr>
            <a:spLocks noGrp="1"/>
          </p:cNvSpPr>
          <p:nvPr>
            <p:ph type="title"/>
          </p:nvPr>
        </p:nvSpPr>
        <p:spPr bwMode="auto">
          <a:xfrm>
            <a:off x="4802188" y="115888"/>
            <a:ext cx="4221162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altLang="de-DE" sz="1800" smtClean="0"/>
              <a:t>N-Bank,  8.09.2015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52400" y="925861"/>
            <a:ext cx="82089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200" b="1" dirty="0">
                <a:latin typeface="+mn-lt"/>
              </a:rPr>
              <a:t>Kreisstraßen-PPP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68312" y="5312474"/>
            <a:ext cx="820737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200" b="1" dirty="0">
                <a:latin typeface="+mn-lt"/>
              </a:rPr>
              <a:t>Neubau, Ausbau und Erhalt in einer Hand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2" b="31537"/>
          <a:stretch/>
        </p:blipFill>
        <p:spPr>
          <a:xfrm>
            <a:off x="539552" y="1700808"/>
            <a:ext cx="8306735" cy="34059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umsplatzhalter 1"/>
          <p:cNvSpPr>
            <a:spLocks noGrp="1"/>
          </p:cNvSpPr>
          <p:nvPr>
            <p:ph type="dt" sz="quarter" idx="14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Sept. 2015</a:t>
            </a:r>
          </a:p>
        </p:txBody>
      </p:sp>
      <p:sp>
        <p:nvSpPr>
          <p:cNvPr id="22531" name="Fußzeilenplatzhalter 2"/>
          <p:cNvSpPr>
            <a:spLocks noGrp="1"/>
          </p:cNvSpPr>
          <p:nvPr>
            <p:ph type="ftr" sz="quarter" idx="1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PPP K296-K318</a:t>
            </a:r>
          </a:p>
          <a:p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Folie </a:t>
            </a:r>
            <a:fld id="{F86DC5C7-6790-4ED9-8204-19B86975F01F}" type="slidenum"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pPr/>
              <a:t>10</a:t>
            </a:fld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547813" y="1125538"/>
            <a:ext cx="597693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chemeClr val="accent4">
                    <a:lumMod val="90000"/>
                  </a:schemeClr>
                </a:solidFill>
                <a:latin typeface="+mn-lt"/>
              </a:rPr>
              <a:t>Inhaltsübersicht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584325" y="1628775"/>
            <a:ext cx="597535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de-DE" sz="2400" dirty="0">
                <a:solidFill>
                  <a:schemeClr val="accent4"/>
                </a:solidFill>
                <a:latin typeface="+mn-lt"/>
              </a:rPr>
              <a:t>Ausgangslage</a:t>
            </a:r>
          </a:p>
          <a:p>
            <a:pPr marL="457200" indent="-457200">
              <a:buFontTx/>
              <a:buAutoNum type="arabicPeriod"/>
              <a:defRPr/>
            </a:pPr>
            <a:r>
              <a:rPr lang="de-DE" sz="2400" dirty="0">
                <a:solidFill>
                  <a:schemeClr val="accent4">
                    <a:lumMod val="90000"/>
                  </a:schemeClr>
                </a:solidFill>
                <a:latin typeface="+mn-lt"/>
              </a:rPr>
              <a:t>Veranlassung für ein PPP</a:t>
            </a:r>
          </a:p>
          <a:p>
            <a:pPr marL="457200" indent="-457200">
              <a:buFontTx/>
              <a:buAutoNum type="arabicPeriod"/>
              <a:defRPr/>
            </a:pPr>
            <a:r>
              <a:rPr lang="de-DE" sz="2400" dirty="0">
                <a:latin typeface="+mn-lt"/>
              </a:rPr>
              <a:t>Vorbereitung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de-DE" sz="2400" dirty="0">
                <a:solidFill>
                  <a:schemeClr val="accent4">
                    <a:lumMod val="90000"/>
                  </a:schemeClr>
                </a:solidFill>
                <a:latin typeface="+mn-lt"/>
              </a:rPr>
              <a:t>Realisierung</a:t>
            </a:r>
          </a:p>
          <a:p>
            <a:pPr marL="457200" indent="-457200">
              <a:buFontTx/>
              <a:buAutoNum type="arabicPeriod"/>
              <a:defRPr/>
            </a:pPr>
            <a:r>
              <a:rPr lang="de-DE" sz="2400" dirty="0">
                <a:solidFill>
                  <a:schemeClr val="accent4">
                    <a:lumMod val="90000"/>
                  </a:schemeClr>
                </a:solidFill>
                <a:latin typeface="+mn-lt"/>
              </a:rPr>
              <a:t>Resümee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umsplatzhalter 1"/>
          <p:cNvSpPr>
            <a:spLocks noGrp="1"/>
          </p:cNvSpPr>
          <p:nvPr>
            <p:ph type="dt" sz="quarter" idx="14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Sept. 2015</a:t>
            </a:r>
          </a:p>
        </p:txBody>
      </p:sp>
      <p:sp>
        <p:nvSpPr>
          <p:cNvPr id="24579" name="Fußzeilenplatzhalter 2"/>
          <p:cNvSpPr>
            <a:spLocks noGrp="1"/>
          </p:cNvSpPr>
          <p:nvPr>
            <p:ph type="ftr" sz="quarter" idx="1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PPP K296-K318</a:t>
            </a:r>
          </a:p>
          <a:p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Folie </a:t>
            </a:r>
            <a:fld id="{AE3D2BD2-0E60-41F8-A1CA-263FC2E9763D}" type="slidenum"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pPr/>
              <a:t>11</a:t>
            </a:fld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33475" y="771525"/>
            <a:ext cx="7561263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>
                <a:latin typeface="+mn-lt"/>
              </a:rPr>
              <a:t>Machbarkeitsstudie (2010</a:t>
            </a:r>
            <a:r>
              <a:rPr lang="de-DE" sz="2000" dirty="0" smtClean="0">
                <a:latin typeface="+mn-lt"/>
              </a:rPr>
              <a:t>)</a:t>
            </a:r>
          </a:p>
          <a:p>
            <a:pPr>
              <a:defRPr/>
            </a:pPr>
            <a:endParaRPr lang="de-DE" sz="2000" dirty="0">
              <a:latin typeface="+mn-lt"/>
            </a:endParaRPr>
          </a:p>
          <a:p>
            <a:pPr marL="342900" indent="-342900">
              <a:buFont typeface="Symbol" panose="05050102010706020507" pitchFamily="18" charset="2"/>
              <a:buChar char="Þ"/>
              <a:defRPr/>
            </a:pPr>
            <a:r>
              <a:rPr lang="de-DE" sz="2000" dirty="0" smtClean="0">
                <a:latin typeface="+mn-lt"/>
              </a:rPr>
              <a:t>Modellfindung </a:t>
            </a:r>
            <a:r>
              <a:rPr lang="de-DE" sz="2000" dirty="0">
                <a:latin typeface="+mn-lt"/>
              </a:rPr>
              <a:t>zur privaten </a:t>
            </a:r>
            <a:r>
              <a:rPr lang="de-DE" sz="2000" dirty="0" smtClean="0">
                <a:latin typeface="+mn-lt"/>
              </a:rPr>
              <a:t>Finanzierung</a:t>
            </a:r>
          </a:p>
          <a:p>
            <a:pPr marL="342900" indent="-342900">
              <a:buFont typeface="Symbol" panose="05050102010706020507" pitchFamily="18" charset="2"/>
              <a:buChar char="Þ"/>
              <a:defRPr/>
            </a:pPr>
            <a:r>
              <a:rPr lang="de-DE" sz="2000" dirty="0" smtClean="0">
                <a:latin typeface="+mn-lt"/>
              </a:rPr>
              <a:t>Wirtschaftlichkeitsbetrachtung</a:t>
            </a:r>
            <a:endParaRPr lang="de-DE" sz="2000" dirty="0">
              <a:latin typeface="+mn-lt"/>
            </a:endParaRPr>
          </a:p>
          <a:p>
            <a:pPr>
              <a:defRPr/>
            </a:pPr>
            <a:endParaRPr lang="de-DE" sz="2000" dirty="0" smtClean="0">
              <a:latin typeface="+mn-lt"/>
            </a:endParaRPr>
          </a:p>
          <a:p>
            <a:pPr>
              <a:defRPr/>
            </a:pPr>
            <a:endParaRPr lang="de-DE" sz="2000" dirty="0">
              <a:latin typeface="+mn-lt"/>
            </a:endParaRPr>
          </a:p>
          <a:p>
            <a:pPr>
              <a:defRPr/>
            </a:pPr>
            <a:r>
              <a:rPr lang="de-DE" sz="2000" dirty="0">
                <a:latin typeface="+mn-lt"/>
              </a:rPr>
              <a:t>durch ARGE aus </a:t>
            </a:r>
            <a:r>
              <a:rPr lang="de-DE" sz="2000" dirty="0" err="1">
                <a:latin typeface="+mn-lt"/>
              </a:rPr>
              <a:t>Ing.büro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Vössing</a:t>
            </a:r>
            <a:r>
              <a:rPr lang="de-DE" sz="2000" dirty="0">
                <a:latin typeface="+mn-lt"/>
              </a:rPr>
              <a:t> und </a:t>
            </a:r>
            <a:r>
              <a:rPr lang="de-DE" sz="2000" dirty="0" err="1">
                <a:latin typeface="+mn-lt"/>
              </a:rPr>
              <a:t>Ernst&amp;Young</a:t>
            </a:r>
            <a:r>
              <a:rPr lang="de-DE" sz="2000" dirty="0">
                <a:latin typeface="+mn-lt"/>
              </a:rPr>
              <a:t> Real Estate GmbH (gefördert mit Mitteln des Landes </a:t>
            </a:r>
            <a:r>
              <a:rPr lang="de-DE" sz="2000" dirty="0" err="1">
                <a:latin typeface="+mn-lt"/>
              </a:rPr>
              <a:t>Nds</a:t>
            </a:r>
            <a:r>
              <a:rPr lang="de-DE" sz="2000" dirty="0">
                <a:latin typeface="+mn-lt"/>
              </a:rPr>
              <a:t>. sowie mit Unterstützung N-Bank)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umsplatzhalter 1"/>
          <p:cNvSpPr>
            <a:spLocks noGrp="1"/>
          </p:cNvSpPr>
          <p:nvPr>
            <p:ph type="dt" sz="quarter" idx="14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Sept. 2015</a:t>
            </a:r>
          </a:p>
        </p:txBody>
      </p:sp>
      <p:sp>
        <p:nvSpPr>
          <p:cNvPr id="26627" name="Fußzeilenplatzhalter 2"/>
          <p:cNvSpPr>
            <a:spLocks noGrp="1"/>
          </p:cNvSpPr>
          <p:nvPr>
            <p:ph type="ftr" sz="quarter" idx="1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PPP K296-K318</a:t>
            </a:r>
          </a:p>
          <a:p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Folie </a:t>
            </a:r>
            <a:fld id="{4DC44EAB-D3F9-41ED-A388-7F455B55D023}" type="slidenum"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pPr/>
              <a:t>12</a:t>
            </a:fld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755650" y="719138"/>
            <a:ext cx="8137525" cy="60769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 smtClean="0"/>
              <a:t>Übertragene Leistungen</a:t>
            </a:r>
          </a:p>
          <a:p>
            <a:pPr>
              <a:defRPr/>
            </a:pPr>
            <a:endParaRPr lang="de-DE" sz="2000" b="1" dirty="0" smtClean="0"/>
          </a:p>
          <a:p>
            <a:pPr>
              <a:defRPr/>
            </a:pPr>
            <a:r>
              <a:rPr lang="de-DE" sz="2000" b="1" dirty="0" smtClean="0"/>
              <a:t>Anfängliche Planungs- und Bauleistungen</a:t>
            </a:r>
          </a:p>
          <a:p>
            <a:pPr>
              <a:defRPr/>
            </a:pPr>
            <a:r>
              <a:rPr lang="de-DE" sz="2000" b="1" dirty="0" smtClean="0"/>
              <a:t>K296</a:t>
            </a:r>
          </a:p>
          <a:p>
            <a:pPr lvl="1">
              <a:defRPr/>
            </a:pPr>
            <a:r>
              <a:rPr lang="de-DE" sz="2000" dirty="0" smtClean="0"/>
              <a:t>Verbreiterung von 5,2 m auf 6 m auf 12,7 km bestehender Trasse</a:t>
            </a:r>
          </a:p>
          <a:p>
            <a:pPr lvl="1">
              <a:defRPr/>
            </a:pPr>
            <a:r>
              <a:rPr lang="de-DE" sz="2000" dirty="0" smtClean="0"/>
              <a:t>Grundhafte Sanierung auf 12,7 km</a:t>
            </a:r>
          </a:p>
          <a:p>
            <a:pPr lvl="1">
              <a:defRPr/>
            </a:pPr>
            <a:r>
              <a:rPr lang="de-DE" sz="2000" dirty="0" smtClean="0"/>
              <a:t>Neubau eines Radwegs auf einer Teilstrecke</a:t>
            </a:r>
          </a:p>
          <a:p>
            <a:pPr>
              <a:defRPr/>
            </a:pPr>
            <a:r>
              <a:rPr lang="de-DE" sz="2000" b="1" dirty="0" smtClean="0"/>
              <a:t>K318</a:t>
            </a:r>
          </a:p>
          <a:p>
            <a:pPr lvl="1">
              <a:defRPr/>
            </a:pPr>
            <a:r>
              <a:rPr lang="de-DE" sz="2000" dirty="0" smtClean="0"/>
              <a:t>Verbreiterung von 5,5 m auf 6,5 m auf einer Länge von 8,9 km</a:t>
            </a:r>
          </a:p>
          <a:p>
            <a:pPr lvl="1">
              <a:defRPr/>
            </a:pPr>
            <a:r>
              <a:rPr lang="de-DE" sz="2000" dirty="0" smtClean="0"/>
              <a:t>25% der Strecke auf neuer Trasse, für Bestandstrasse grundhafte Sanierung</a:t>
            </a:r>
          </a:p>
          <a:p>
            <a:pPr lvl="1">
              <a:defRPr/>
            </a:pPr>
            <a:r>
              <a:rPr lang="de-DE" sz="2000" dirty="0" smtClean="0"/>
              <a:t>Neubau eines Radwegs auf der Westseite</a:t>
            </a:r>
          </a:p>
          <a:p>
            <a:pPr marL="0" lvl="1">
              <a:defRPr/>
            </a:pPr>
            <a:endParaRPr lang="de-DE" sz="2000" b="1" dirty="0" smtClean="0"/>
          </a:p>
          <a:p>
            <a:pPr marL="0" lvl="1">
              <a:defRPr/>
            </a:pPr>
            <a:r>
              <a:rPr lang="de-DE" sz="2000" b="1" dirty="0" smtClean="0"/>
              <a:t>Erhaltungsleistungen</a:t>
            </a:r>
          </a:p>
          <a:p>
            <a:pPr marL="285750" lvl="1">
              <a:defRPr/>
            </a:pPr>
            <a:r>
              <a:rPr lang="de-DE" sz="2000" dirty="0" smtClean="0"/>
              <a:t>Bauliche Unterhaltung der Kreisstraßen </a:t>
            </a:r>
            <a:br>
              <a:rPr lang="de-DE" sz="2000" dirty="0" smtClean="0"/>
            </a:br>
            <a:r>
              <a:rPr lang="de-DE" sz="2000" dirty="0" smtClean="0"/>
              <a:t>einschließlich der Nebenanlagen</a:t>
            </a:r>
            <a:endParaRPr lang="de-DE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umsplatzhalter 1"/>
          <p:cNvSpPr>
            <a:spLocks noGrp="1"/>
          </p:cNvSpPr>
          <p:nvPr>
            <p:ph type="dt" sz="quarter" idx="14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Sept. 2015</a:t>
            </a:r>
          </a:p>
        </p:txBody>
      </p:sp>
      <p:sp>
        <p:nvSpPr>
          <p:cNvPr id="28675" name="Fußzeilenplatzhalter 2"/>
          <p:cNvSpPr>
            <a:spLocks noGrp="1"/>
          </p:cNvSpPr>
          <p:nvPr>
            <p:ph type="ftr" sz="quarter" idx="1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PPP K296-K318</a:t>
            </a:r>
          </a:p>
          <a:p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Folie </a:t>
            </a:r>
            <a:fld id="{37DB50E4-4736-4006-92DF-35E7955C9787}" type="slidenum"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pPr/>
              <a:t>13</a:t>
            </a:fld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684213" y="620713"/>
            <a:ext cx="7920037" cy="56880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 smtClean="0"/>
              <a:t>Leistungs- und Qualitätsstandards</a:t>
            </a:r>
          </a:p>
          <a:p>
            <a:pPr>
              <a:defRPr/>
            </a:pPr>
            <a:endParaRPr lang="de-DE" sz="2000" b="1" dirty="0" smtClean="0"/>
          </a:p>
          <a:p>
            <a:pPr>
              <a:defRPr/>
            </a:pPr>
            <a:endParaRPr lang="de-DE" sz="2000" b="1" dirty="0"/>
          </a:p>
          <a:p>
            <a:pPr>
              <a:defRPr/>
            </a:pPr>
            <a:endParaRPr lang="de-DE" sz="2000" b="1" dirty="0" smtClean="0"/>
          </a:p>
          <a:p>
            <a:pPr>
              <a:defRPr/>
            </a:pPr>
            <a:endParaRPr lang="de-DE" sz="2000" b="1" dirty="0" smtClean="0"/>
          </a:p>
          <a:p>
            <a:pPr>
              <a:defRPr/>
            </a:pPr>
            <a:endParaRPr lang="de-DE" sz="2000" b="1" dirty="0" smtClean="0"/>
          </a:p>
          <a:p>
            <a:pPr>
              <a:defRPr/>
            </a:pPr>
            <a:r>
              <a:rPr lang="de-DE" sz="2000" b="1" dirty="0" smtClean="0"/>
              <a:t>Leistungsstandards</a:t>
            </a:r>
          </a:p>
          <a:p>
            <a:pPr>
              <a:defRPr/>
            </a:pPr>
            <a:r>
              <a:rPr lang="de-DE" sz="2000" dirty="0" smtClean="0"/>
              <a:t>Projektlaufzeit 25 Jahre</a:t>
            </a:r>
          </a:p>
          <a:p>
            <a:pPr>
              <a:defRPr/>
            </a:pPr>
            <a:r>
              <a:rPr lang="de-DE" sz="2000" dirty="0" smtClean="0"/>
              <a:t>Durchführung der Maßnahmen gleichzeitig / nacheinander</a:t>
            </a:r>
          </a:p>
          <a:p>
            <a:pPr>
              <a:defRPr/>
            </a:pPr>
            <a:r>
              <a:rPr lang="de-DE" sz="2000" dirty="0" smtClean="0"/>
              <a:t>Bauklassen III und IV</a:t>
            </a:r>
          </a:p>
          <a:p>
            <a:pPr>
              <a:defRPr/>
            </a:pPr>
            <a:r>
              <a:rPr lang="de-DE" sz="2000" dirty="0" smtClean="0"/>
              <a:t>bauliche Unterhaltung während der gesamten Projektlaufzeit</a:t>
            </a:r>
          </a:p>
          <a:p>
            <a:pPr marL="0" lvl="1">
              <a:defRPr/>
            </a:pPr>
            <a:endParaRPr lang="de-DE" sz="2000" b="1" dirty="0" smtClean="0"/>
          </a:p>
          <a:p>
            <a:pPr marL="0" lvl="1">
              <a:defRPr/>
            </a:pPr>
            <a:r>
              <a:rPr lang="de-DE" sz="2000" b="1" dirty="0" smtClean="0"/>
              <a:t>Qualitätsstandards</a:t>
            </a:r>
          </a:p>
          <a:p>
            <a:pPr marL="285750" lvl="1">
              <a:defRPr/>
            </a:pPr>
            <a:r>
              <a:rPr lang="de-DE" sz="2000" dirty="0" err="1" smtClean="0"/>
              <a:t>RStO</a:t>
            </a:r>
            <a:r>
              <a:rPr lang="de-DE" sz="2000" dirty="0" smtClean="0"/>
              <a:t>-Aufbauten oder gleichwertig</a:t>
            </a:r>
          </a:p>
          <a:p>
            <a:pPr marL="285750" lvl="1">
              <a:defRPr/>
            </a:pPr>
            <a:r>
              <a:rPr lang="de-DE" sz="2000" dirty="0" smtClean="0"/>
              <a:t>Definition von Anforderungswerten, die der AN einzuhalten hat</a:t>
            </a:r>
          </a:p>
          <a:p>
            <a:pPr marL="285750" lvl="1">
              <a:defRPr/>
            </a:pPr>
            <a:r>
              <a:rPr lang="de-DE" sz="2000" dirty="0" smtClean="0"/>
              <a:t>regelmäßige Prüfung der Einhaltung der Anforderungswerte</a:t>
            </a:r>
          </a:p>
        </p:txBody>
      </p:sp>
      <p:pic>
        <p:nvPicPr>
          <p:cNvPr id="28678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82"/>
          <a:stretch>
            <a:fillRect/>
          </a:stretch>
        </p:blipFill>
        <p:spPr bwMode="auto">
          <a:xfrm>
            <a:off x="3590925" y="1341438"/>
            <a:ext cx="540067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umsplatzhalter 1"/>
          <p:cNvSpPr>
            <a:spLocks noGrp="1"/>
          </p:cNvSpPr>
          <p:nvPr>
            <p:ph type="dt" sz="quarter" idx="14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Sept. 2015</a:t>
            </a:r>
          </a:p>
        </p:txBody>
      </p:sp>
      <p:sp>
        <p:nvSpPr>
          <p:cNvPr id="30723" name="Fußzeilenplatzhalter 2"/>
          <p:cNvSpPr>
            <a:spLocks noGrp="1"/>
          </p:cNvSpPr>
          <p:nvPr>
            <p:ph type="ftr" sz="quarter" idx="1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PPP K296-K318</a:t>
            </a:r>
          </a:p>
          <a:p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Folie </a:t>
            </a:r>
            <a:fld id="{FE5EF6C3-AE25-4C9C-9783-8CD56FA9C054}" type="slidenum"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pPr/>
              <a:t>14</a:t>
            </a:fld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33475" y="771525"/>
            <a:ext cx="756126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b="1" dirty="0">
                <a:latin typeface="+mn-lt"/>
              </a:rPr>
              <a:t>Unterschiedliche Beschaffungsvarianten:</a:t>
            </a:r>
          </a:p>
          <a:p>
            <a:pPr>
              <a:defRPr/>
            </a:pPr>
            <a:endParaRPr lang="de-DE" sz="2000" dirty="0">
              <a:latin typeface="+mn-lt"/>
            </a:endParaRPr>
          </a:p>
          <a:p>
            <a:pPr>
              <a:defRPr/>
            </a:pPr>
            <a:r>
              <a:rPr lang="de-DE" sz="2000" dirty="0">
                <a:latin typeface="+mn-lt"/>
              </a:rPr>
              <a:t>=&gt; Untersuchung hinsichtlich: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582738" y="1998663"/>
            <a:ext cx="7561262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de-DE" sz="2000" dirty="0">
                <a:latin typeface="+mn-lt"/>
              </a:rPr>
              <a:t>Finanzielle Auswirkungen auf den Landkreis</a:t>
            </a:r>
          </a:p>
          <a:p>
            <a:pPr marL="342900" indent="-342900">
              <a:buFontTx/>
              <a:buChar char="-"/>
              <a:defRPr/>
            </a:pPr>
            <a:r>
              <a:rPr lang="de-DE" sz="2000" dirty="0">
                <a:latin typeface="+mj-lt"/>
              </a:rPr>
              <a:t>Sich einstellende </a:t>
            </a:r>
            <a:r>
              <a:rPr lang="de-DE" sz="2000" dirty="0" err="1">
                <a:latin typeface="+mj-lt"/>
              </a:rPr>
              <a:t>Effizienzen</a:t>
            </a:r>
            <a:r>
              <a:rPr lang="de-DE" sz="2000" dirty="0">
                <a:latin typeface="+mj-lt"/>
              </a:rPr>
              <a:t> bei der Einbindung </a:t>
            </a:r>
          </a:p>
          <a:p>
            <a:pPr>
              <a:defRPr/>
            </a:pPr>
            <a:r>
              <a:rPr lang="de-DE" sz="2000" dirty="0">
                <a:latin typeface="+mj-lt"/>
              </a:rPr>
              <a:t>     eines privaten Partners </a:t>
            </a:r>
          </a:p>
          <a:p>
            <a:pPr marL="342900" indent="-342900">
              <a:buFontTx/>
              <a:buChar char="-"/>
              <a:defRPr/>
            </a:pPr>
            <a:endParaRPr lang="de-DE" sz="2400" dirty="0"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133475" y="3500438"/>
            <a:ext cx="7561263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b="1" dirty="0">
                <a:latin typeface="+mn-lt"/>
              </a:rPr>
              <a:t>Untersuchte Organisationsmodelle:</a:t>
            </a:r>
          </a:p>
          <a:p>
            <a:pPr marL="342900" indent="-342900">
              <a:buFontTx/>
              <a:buChar char="-"/>
              <a:defRPr/>
            </a:pPr>
            <a:r>
              <a:rPr lang="de-DE" sz="2000" dirty="0">
                <a:latin typeface="+mn-lt"/>
              </a:rPr>
              <a:t>Eigenrealisierung und –betrieb (EEB)</a:t>
            </a:r>
          </a:p>
          <a:p>
            <a:pPr marL="342900" indent="-342900">
              <a:buFontTx/>
              <a:buChar char="-"/>
              <a:defRPr/>
            </a:pPr>
            <a:r>
              <a:rPr lang="de-DE" sz="2000" dirty="0">
                <a:latin typeface="+mn-lt"/>
              </a:rPr>
              <a:t>PPP-Variante im Rahmen einer Forfaitierung mit </a:t>
            </a:r>
            <a:r>
              <a:rPr lang="de-DE" sz="2000" dirty="0" err="1">
                <a:latin typeface="+mn-lt"/>
              </a:rPr>
              <a:t>Einredeverzicht</a:t>
            </a:r>
            <a:r>
              <a:rPr lang="de-DE" sz="2000" dirty="0">
                <a:latin typeface="+mn-lt"/>
              </a:rPr>
              <a:t> (PPP </a:t>
            </a:r>
            <a:r>
              <a:rPr lang="de-DE" sz="2000" dirty="0" err="1">
                <a:latin typeface="+mn-lt"/>
              </a:rPr>
              <a:t>FmE</a:t>
            </a:r>
            <a:r>
              <a:rPr lang="de-DE" sz="2000" dirty="0">
                <a:latin typeface="+mn-lt"/>
              </a:rPr>
              <a:t>)</a:t>
            </a:r>
          </a:p>
          <a:p>
            <a:pPr marL="342900" indent="-342900">
              <a:buFontTx/>
              <a:buChar char="-"/>
              <a:defRPr/>
            </a:pPr>
            <a:r>
              <a:rPr lang="de-DE" sz="2000" dirty="0">
                <a:latin typeface="+mn-lt"/>
              </a:rPr>
              <a:t>Funktionsbauvertrag mit Forfaitierung mit </a:t>
            </a:r>
            <a:r>
              <a:rPr lang="de-DE" sz="2000" dirty="0" err="1">
                <a:latin typeface="+mn-lt"/>
              </a:rPr>
              <a:t>Einredeverzicht</a:t>
            </a:r>
            <a:r>
              <a:rPr lang="de-DE" sz="2000" dirty="0">
                <a:latin typeface="+mn-lt"/>
              </a:rPr>
              <a:t> (FBV </a:t>
            </a:r>
            <a:r>
              <a:rPr lang="de-DE" sz="2000" dirty="0" err="1">
                <a:latin typeface="+mn-lt"/>
              </a:rPr>
              <a:t>FmE</a:t>
            </a:r>
            <a:r>
              <a:rPr lang="de-DE" sz="2000" dirty="0">
                <a:latin typeface="+mn-lt"/>
              </a:rPr>
              <a:t>)</a:t>
            </a:r>
          </a:p>
          <a:p>
            <a:pPr marL="342900" indent="-342900">
              <a:buFontTx/>
              <a:buChar char="-"/>
              <a:defRPr/>
            </a:pPr>
            <a:r>
              <a:rPr lang="de-DE" sz="2000" dirty="0">
                <a:latin typeface="+mn-lt"/>
              </a:rPr>
              <a:t>Funktionsbauvertrag mit Finanzierung durch den Landkreis Cloppenburg (FBV)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umsplatzhalter 1"/>
          <p:cNvSpPr>
            <a:spLocks noGrp="1"/>
          </p:cNvSpPr>
          <p:nvPr>
            <p:ph type="dt" sz="quarter" idx="14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Sept. 2015</a:t>
            </a:r>
          </a:p>
        </p:txBody>
      </p:sp>
      <p:sp>
        <p:nvSpPr>
          <p:cNvPr id="32771" name="Fußzeilenplatzhalter 2"/>
          <p:cNvSpPr>
            <a:spLocks noGrp="1"/>
          </p:cNvSpPr>
          <p:nvPr>
            <p:ph type="ftr" sz="quarter" idx="1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PPP K296-K318</a:t>
            </a:r>
          </a:p>
          <a:p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Folie </a:t>
            </a:r>
            <a:fld id="{D68CEEE5-240F-4CEA-87EC-F4E094A41A11}" type="slidenum"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pPr/>
              <a:t>15</a:t>
            </a:fld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33475" y="771525"/>
            <a:ext cx="75612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b="1" dirty="0">
                <a:latin typeface="+mn-lt"/>
              </a:rPr>
              <a:t>Ermittlung der wirtschaftlichsten Variante </a:t>
            </a:r>
          </a:p>
          <a:p>
            <a:pPr>
              <a:defRPr/>
            </a:pPr>
            <a:r>
              <a:rPr lang="de-DE" sz="2000" dirty="0">
                <a:latin typeface="+mn-lt"/>
              </a:rPr>
              <a:t>unter Berücksichtigung von: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33475" y="1773238"/>
            <a:ext cx="75612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de-DE" sz="2000" dirty="0">
                <a:latin typeface="+mn-lt"/>
              </a:rPr>
              <a:t>Projektlaufzeit</a:t>
            </a:r>
          </a:p>
          <a:p>
            <a:pPr marL="342900" indent="-342900">
              <a:buFontTx/>
              <a:buChar char="-"/>
              <a:defRPr/>
            </a:pPr>
            <a:r>
              <a:rPr lang="de-DE" sz="2000" dirty="0">
                <a:latin typeface="+mn-lt"/>
              </a:rPr>
              <a:t>Geeignete Risikoverteilung zw. Landkreis und Privatem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133475" y="2774950"/>
            <a:ext cx="756126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>
                <a:latin typeface="+mn-lt"/>
              </a:rPr>
              <a:t>Wirtschaftlichkeit :</a:t>
            </a:r>
          </a:p>
          <a:p>
            <a:pPr marL="342900" indent="-342900">
              <a:buFontTx/>
              <a:buChar char="-"/>
              <a:defRPr/>
            </a:pPr>
            <a:r>
              <a:rPr lang="de-DE" sz="2000" dirty="0">
                <a:latin typeface="+mn-lt"/>
              </a:rPr>
              <a:t>quantitativ</a:t>
            </a:r>
          </a:p>
          <a:p>
            <a:pPr marL="342900" indent="-342900">
              <a:buFontTx/>
              <a:buChar char="-"/>
              <a:defRPr/>
            </a:pPr>
            <a:r>
              <a:rPr lang="de-DE" sz="2000" dirty="0">
                <a:latin typeface="+mn-lt"/>
              </a:rPr>
              <a:t>qualitativ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133475" y="4513263"/>
            <a:ext cx="756126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b="1" dirty="0">
                <a:latin typeface="+mn-lt"/>
              </a:rPr>
              <a:t>Ergebnis:</a:t>
            </a:r>
          </a:p>
          <a:p>
            <a:pPr>
              <a:defRPr/>
            </a:pPr>
            <a:r>
              <a:rPr lang="de-DE" sz="2000" dirty="0">
                <a:latin typeface="+mn-lt"/>
              </a:rPr>
              <a:t>FBV in Kooperation mit privatem Partner als wirtschaftlichste Lösung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umsplatzhalter 1"/>
          <p:cNvSpPr>
            <a:spLocks noGrp="1"/>
          </p:cNvSpPr>
          <p:nvPr>
            <p:ph type="dt" sz="quarter" idx="14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Sept. 2015</a:t>
            </a:r>
          </a:p>
        </p:txBody>
      </p:sp>
      <p:sp>
        <p:nvSpPr>
          <p:cNvPr id="34819" name="Fußzeilenplatzhalter 2"/>
          <p:cNvSpPr>
            <a:spLocks noGrp="1"/>
          </p:cNvSpPr>
          <p:nvPr>
            <p:ph type="ftr" sz="quarter" idx="1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PPP K296-K318</a:t>
            </a:r>
          </a:p>
          <a:p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Folie </a:t>
            </a:r>
            <a:fld id="{7118173E-79BF-43A9-9C5E-A073D89FFE93}" type="slidenum"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pPr/>
              <a:t>16</a:t>
            </a:fld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547813" y="1125538"/>
            <a:ext cx="597693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chemeClr val="accent4">
                    <a:lumMod val="90000"/>
                  </a:schemeClr>
                </a:solidFill>
                <a:latin typeface="+mn-lt"/>
              </a:rPr>
              <a:t>Inhaltsübersicht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584325" y="1628775"/>
            <a:ext cx="597535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de-DE" sz="2400" dirty="0">
                <a:solidFill>
                  <a:schemeClr val="accent4"/>
                </a:solidFill>
                <a:latin typeface="+mn-lt"/>
              </a:rPr>
              <a:t>Ausgangslage</a:t>
            </a:r>
          </a:p>
          <a:p>
            <a:pPr marL="457200" indent="-457200">
              <a:buFontTx/>
              <a:buAutoNum type="arabicPeriod"/>
              <a:defRPr/>
            </a:pPr>
            <a:r>
              <a:rPr lang="de-DE" sz="2400" dirty="0">
                <a:solidFill>
                  <a:schemeClr val="accent4">
                    <a:lumMod val="90000"/>
                  </a:schemeClr>
                </a:solidFill>
                <a:latin typeface="+mn-lt"/>
              </a:rPr>
              <a:t>Veranlassung für ein PPP</a:t>
            </a:r>
          </a:p>
          <a:p>
            <a:pPr marL="457200" indent="-457200">
              <a:buFontTx/>
              <a:buAutoNum type="arabicPeriod"/>
              <a:defRPr/>
            </a:pPr>
            <a:r>
              <a:rPr lang="de-DE" sz="2400" dirty="0">
                <a:solidFill>
                  <a:schemeClr val="accent4">
                    <a:lumMod val="90000"/>
                  </a:schemeClr>
                </a:solidFill>
                <a:latin typeface="+mn-lt"/>
              </a:rPr>
              <a:t>Vorbereitung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de-DE" sz="2400" dirty="0">
                <a:latin typeface="+mn-lt"/>
              </a:rPr>
              <a:t>Realisierung</a:t>
            </a:r>
          </a:p>
          <a:p>
            <a:pPr marL="457200" indent="-457200">
              <a:buFontTx/>
              <a:buAutoNum type="arabicPeriod"/>
              <a:defRPr/>
            </a:pPr>
            <a:r>
              <a:rPr lang="de-DE" sz="2400" dirty="0">
                <a:solidFill>
                  <a:schemeClr val="accent4">
                    <a:lumMod val="90000"/>
                  </a:schemeClr>
                </a:solidFill>
                <a:latin typeface="+mn-lt"/>
              </a:rPr>
              <a:t>Resümee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umsplatzhalter 1"/>
          <p:cNvSpPr>
            <a:spLocks noGrp="1"/>
          </p:cNvSpPr>
          <p:nvPr>
            <p:ph type="dt" sz="quarter" idx="14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Sept. 2015</a:t>
            </a:r>
          </a:p>
        </p:txBody>
      </p:sp>
      <p:sp>
        <p:nvSpPr>
          <p:cNvPr id="36867" name="Fußzeilenplatzhalter 2"/>
          <p:cNvSpPr>
            <a:spLocks noGrp="1"/>
          </p:cNvSpPr>
          <p:nvPr>
            <p:ph type="ftr" sz="quarter" idx="1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PPP K296-K318</a:t>
            </a:r>
          </a:p>
          <a:p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Folie </a:t>
            </a:r>
            <a:fld id="{BD0086D8-9EE7-47B5-9291-3DF2EB6B7995}" type="slidenum"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pPr/>
              <a:t>17</a:t>
            </a:fld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90575" y="620713"/>
            <a:ext cx="75612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>
                <a:latin typeface="+mn-lt"/>
              </a:rPr>
              <a:t>=&gt; Pilotprojekt PPP an Kreisstraßen</a:t>
            </a:r>
          </a:p>
        </p:txBody>
      </p:sp>
      <p:pic>
        <p:nvPicPr>
          <p:cNvPr id="36870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020763"/>
            <a:ext cx="7742238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umsplatzhalter 1"/>
          <p:cNvSpPr>
            <a:spLocks noGrp="1"/>
          </p:cNvSpPr>
          <p:nvPr>
            <p:ph type="dt" sz="quarter" idx="14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Sept. 2015</a:t>
            </a:r>
          </a:p>
        </p:txBody>
      </p:sp>
      <p:sp>
        <p:nvSpPr>
          <p:cNvPr id="38915" name="Fußzeilenplatzhalter 2"/>
          <p:cNvSpPr>
            <a:spLocks noGrp="1"/>
          </p:cNvSpPr>
          <p:nvPr>
            <p:ph type="ftr" sz="quarter" idx="1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PPP K296-K318</a:t>
            </a:r>
          </a:p>
          <a:p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Folie </a:t>
            </a:r>
            <a:fld id="{039A47F9-276C-45B3-B552-2BB51D2C26B9}" type="slidenum"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pPr/>
              <a:t>18</a:t>
            </a:fld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133475" y="771525"/>
            <a:ext cx="75612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>
                <a:latin typeface="+mn-lt"/>
              </a:rPr>
              <a:t>Oktober 2011:	Entscheidung für PPP über 25 Jahre</a:t>
            </a:r>
          </a:p>
          <a:p>
            <a:pPr>
              <a:defRPr/>
            </a:pPr>
            <a:r>
              <a:rPr lang="de-DE" sz="2000" dirty="0">
                <a:latin typeface="+mn-lt"/>
              </a:rPr>
              <a:t>	             bei 60% Förderung mit GVFG-Mitteln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33475" y="1639888"/>
            <a:ext cx="75612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>
                <a:latin typeface="+mn-lt"/>
              </a:rPr>
              <a:t>April 2012:	Zusage für GVFG-Mittel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133475" y="2200276"/>
            <a:ext cx="756126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>
                <a:latin typeface="+mn-lt"/>
              </a:rPr>
              <a:t>Mai 2012	Beginn Teilnahmewettbewerb</a:t>
            </a:r>
          </a:p>
          <a:p>
            <a:pPr>
              <a:defRPr/>
            </a:pPr>
            <a:r>
              <a:rPr lang="de-DE" sz="2000" dirty="0">
                <a:latin typeface="+mn-lt"/>
              </a:rPr>
              <a:t>		(Begleitung durch </a:t>
            </a:r>
            <a:r>
              <a:rPr lang="de-DE" sz="2000" dirty="0" err="1">
                <a:latin typeface="+mn-lt"/>
              </a:rPr>
              <a:t>Ing.Büro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Vössing</a:t>
            </a:r>
            <a:r>
              <a:rPr lang="de-DE" sz="2000" dirty="0">
                <a:latin typeface="+mn-lt"/>
              </a:rPr>
              <a:t>; </a:t>
            </a:r>
          </a:p>
          <a:p>
            <a:pPr>
              <a:defRPr/>
            </a:pPr>
            <a:r>
              <a:rPr lang="de-DE" sz="2000" dirty="0">
                <a:latin typeface="+mn-lt"/>
              </a:rPr>
              <a:t>		gefördert durch Mittel des Landes </a:t>
            </a:r>
            <a:r>
              <a:rPr lang="de-DE" sz="2000" dirty="0" err="1">
                <a:latin typeface="+mn-lt"/>
              </a:rPr>
              <a:t>Nds</a:t>
            </a:r>
            <a:r>
              <a:rPr lang="de-DE" sz="2000" dirty="0">
                <a:latin typeface="+mn-lt"/>
              </a:rPr>
              <a:t>. und</a:t>
            </a:r>
          </a:p>
          <a:p>
            <a:pPr>
              <a:defRPr/>
            </a:pPr>
            <a:r>
              <a:rPr lang="de-DE" sz="2000" dirty="0">
                <a:latin typeface="+mn-lt"/>
              </a:rPr>
              <a:t>		Unterstützung N-Bank)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133475" y="3684589"/>
            <a:ext cx="756126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 smtClean="0">
                <a:latin typeface="+mn-lt"/>
              </a:rPr>
              <a:t>Januar 2013</a:t>
            </a:r>
            <a:r>
              <a:rPr lang="de-DE" sz="2000" dirty="0">
                <a:latin typeface="+mn-lt"/>
              </a:rPr>
              <a:t>	</a:t>
            </a:r>
            <a:r>
              <a:rPr lang="de-DE" sz="2000" dirty="0" smtClean="0">
                <a:latin typeface="+mn-lt"/>
              </a:rPr>
              <a:t>Wirtschaftlichkeitsnachweis</a:t>
            </a:r>
            <a:endParaRPr lang="de-DE" sz="2000" dirty="0"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133475" y="5113400"/>
            <a:ext cx="75612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>
                <a:latin typeface="+mn-lt"/>
              </a:rPr>
              <a:t>März 2013	Beginn Bauvorbereitung einschl. </a:t>
            </a:r>
          </a:p>
          <a:p>
            <a:pPr>
              <a:defRPr/>
            </a:pPr>
            <a:r>
              <a:rPr lang="de-DE" sz="2000" dirty="0">
                <a:latin typeface="+mn-lt"/>
              </a:rPr>
              <a:t>		Ausführungsplanung sowie Bau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133475" y="4245037"/>
            <a:ext cx="75612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>
                <a:latin typeface="+mn-lt"/>
              </a:rPr>
              <a:t>Februar 2013	Zuschlag an Bieter Johann Bunte</a:t>
            </a:r>
          </a:p>
          <a:p>
            <a:pPr>
              <a:defRPr/>
            </a:pPr>
            <a:r>
              <a:rPr lang="de-DE" sz="2000" dirty="0">
                <a:latin typeface="+mn-lt"/>
              </a:rPr>
              <a:t>		GmbH &amp; Co. KG aus Papenburg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umsplatzhalter 1"/>
          <p:cNvSpPr>
            <a:spLocks noGrp="1"/>
          </p:cNvSpPr>
          <p:nvPr>
            <p:ph type="dt" sz="quarter" idx="14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Sept. 2015</a:t>
            </a:r>
          </a:p>
        </p:txBody>
      </p:sp>
      <p:sp>
        <p:nvSpPr>
          <p:cNvPr id="43011" name="Fußzeilenplatzhalter 2"/>
          <p:cNvSpPr>
            <a:spLocks noGrp="1"/>
          </p:cNvSpPr>
          <p:nvPr>
            <p:ph type="ftr" sz="quarter" idx="1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PPP K296-K318</a:t>
            </a:r>
          </a:p>
          <a:p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3012" name="Foliennummernplatzhalt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Folie </a:t>
            </a:r>
            <a:fld id="{B091D2A4-A024-4839-9899-8845C32A4A0A}" type="slidenum"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pPr/>
              <a:t>19</a:t>
            </a:fld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3013" name="Inhaltsplatzhalter 2"/>
          <p:cNvSpPr txBox="1">
            <a:spLocks/>
          </p:cNvSpPr>
          <p:nvPr/>
        </p:nvSpPr>
        <p:spPr bwMode="auto">
          <a:xfrm>
            <a:off x="683568" y="836712"/>
            <a:ext cx="818356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DE" altLang="de-DE" sz="2000" b="1" dirty="0">
                <a:latin typeface="Arial" panose="020B0604020202020204" pitchFamily="34" charset="0"/>
              </a:rPr>
              <a:t>Gegenstand von Planung und </a:t>
            </a:r>
            <a:r>
              <a:rPr lang="de-DE" altLang="de-DE" sz="2000" b="1" dirty="0" smtClean="0">
                <a:latin typeface="Arial" panose="020B0604020202020204" pitchFamily="34" charset="0"/>
              </a:rPr>
              <a:t>Bau</a:t>
            </a:r>
          </a:p>
          <a:p>
            <a:pPr>
              <a:spcBef>
                <a:spcPct val="20000"/>
              </a:spcBef>
            </a:pPr>
            <a:endParaRPr lang="de-DE" altLang="de-DE" sz="2000" b="1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Symbol" panose="05050102010706020507" pitchFamily="18" charset="2"/>
              <a:buChar char="-"/>
            </a:pPr>
            <a:r>
              <a:rPr lang="de-DE" altLang="de-DE" sz="1800" dirty="0">
                <a:latin typeface="Arial" panose="020B0604020202020204" pitchFamily="34" charset="0"/>
              </a:rPr>
              <a:t>Straßenoberbau (Verbreiterung und Neubau)</a:t>
            </a:r>
          </a:p>
          <a:p>
            <a:pPr>
              <a:spcBef>
                <a:spcPct val="20000"/>
              </a:spcBef>
              <a:buFont typeface="Symbol" panose="05050102010706020507" pitchFamily="18" charset="2"/>
              <a:buChar char="-"/>
            </a:pPr>
            <a:r>
              <a:rPr lang="de-DE" altLang="de-DE" sz="1800" dirty="0">
                <a:latin typeface="Arial" panose="020B0604020202020204" pitchFamily="34" charset="0"/>
              </a:rPr>
              <a:t>Baugrund unter dem Straßenoberbau</a:t>
            </a:r>
          </a:p>
          <a:p>
            <a:pPr>
              <a:spcBef>
                <a:spcPct val="20000"/>
              </a:spcBef>
              <a:buFont typeface="Symbol" panose="05050102010706020507" pitchFamily="18" charset="2"/>
              <a:buChar char="-"/>
            </a:pPr>
            <a:r>
              <a:rPr lang="de-DE" altLang="de-DE" sz="1800" dirty="0">
                <a:latin typeface="Arial" panose="020B0604020202020204" pitchFamily="34" charset="0"/>
              </a:rPr>
              <a:t>Umgebene Nebenanlagen</a:t>
            </a:r>
          </a:p>
          <a:p>
            <a:pPr>
              <a:spcBef>
                <a:spcPct val="20000"/>
              </a:spcBef>
              <a:buFont typeface="Symbol" panose="05050102010706020507" pitchFamily="18" charset="2"/>
              <a:buChar char="-"/>
            </a:pPr>
            <a:r>
              <a:rPr lang="de-DE" altLang="de-DE" sz="1800" dirty="0">
                <a:latin typeface="Arial" panose="020B0604020202020204" pitchFamily="34" charset="0"/>
              </a:rPr>
              <a:t>Erneuerung der Durchlässe</a:t>
            </a:r>
          </a:p>
          <a:p>
            <a:pPr>
              <a:spcBef>
                <a:spcPct val="20000"/>
              </a:spcBef>
              <a:buFont typeface="Symbol" panose="05050102010706020507" pitchFamily="18" charset="2"/>
              <a:buChar char="-"/>
            </a:pPr>
            <a:r>
              <a:rPr lang="de-DE" altLang="de-DE" sz="1800" dirty="0">
                <a:latin typeface="Arial" panose="020B0604020202020204" pitchFamily="34" charset="0"/>
              </a:rPr>
              <a:t>Neubau von Radwegen</a:t>
            </a:r>
          </a:p>
          <a:p>
            <a:pPr>
              <a:spcBef>
                <a:spcPct val="20000"/>
              </a:spcBef>
              <a:buFont typeface="Symbol" panose="05050102010706020507" pitchFamily="18" charset="2"/>
              <a:buChar char="-"/>
            </a:pPr>
            <a:endParaRPr lang="de-DE" altLang="de-DE" sz="1800" dirty="0" smtClean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Symbol" panose="05050102010706020507" pitchFamily="18" charset="2"/>
              <a:buChar char="-"/>
            </a:pPr>
            <a:endParaRPr lang="de-DE" altLang="de-DE" sz="1800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de-DE" altLang="de-DE" sz="1800" dirty="0" smtClean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de-DE" altLang="de-DE" sz="1800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Symbol" panose="05050102010706020507" pitchFamily="18" charset="2"/>
              <a:buChar char="-"/>
            </a:pPr>
            <a:r>
              <a:rPr lang="de-DE" altLang="de-DE" sz="1800" dirty="0" smtClean="0">
                <a:latin typeface="Arial" panose="020B0604020202020204" pitchFamily="34" charset="0"/>
              </a:rPr>
              <a:t>Bushaltestellen/Buchten</a:t>
            </a:r>
            <a:endParaRPr lang="de-DE" altLang="de-DE" sz="1800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Symbol" panose="05050102010706020507" pitchFamily="18" charset="2"/>
              <a:buChar char="-"/>
            </a:pPr>
            <a:r>
              <a:rPr lang="de-DE" altLang="de-DE" sz="1800" dirty="0">
                <a:latin typeface="Arial" panose="020B0604020202020204" pitchFamily="34" charset="0"/>
              </a:rPr>
              <a:t>Anpassungsmaßnahmen (Abläufe, Kanaldeckel, Zuwegungen, etc.)</a:t>
            </a:r>
          </a:p>
          <a:p>
            <a:pPr>
              <a:spcBef>
                <a:spcPct val="20000"/>
              </a:spcBef>
              <a:buFont typeface="Symbol" panose="05050102010706020507" pitchFamily="18" charset="2"/>
              <a:buChar char="-"/>
            </a:pPr>
            <a:r>
              <a:rPr lang="de-DE" altLang="de-DE" sz="1800" dirty="0">
                <a:latin typeface="Arial" panose="020B0604020202020204" pitchFamily="34" charset="0"/>
              </a:rPr>
              <a:t>Bahnübergang K318 / EEB (Herbeiführung einer</a:t>
            </a:r>
          </a:p>
          <a:p>
            <a:pPr>
              <a:spcBef>
                <a:spcPct val="20000"/>
              </a:spcBef>
            </a:pPr>
            <a:r>
              <a:rPr lang="de-DE" altLang="de-DE" sz="1800" dirty="0">
                <a:latin typeface="Arial" panose="020B0604020202020204" pitchFamily="34" charset="0"/>
              </a:rPr>
              <a:t>  Kreuzungsvereinbarung mit der EEB)</a:t>
            </a:r>
          </a:p>
          <a:p>
            <a:pPr>
              <a:spcBef>
                <a:spcPct val="20000"/>
              </a:spcBef>
              <a:buFont typeface="Symbol" panose="05050102010706020507" pitchFamily="18" charset="2"/>
              <a:buChar char="-"/>
            </a:pPr>
            <a:r>
              <a:rPr lang="de-DE" altLang="de-DE" sz="1800" dirty="0">
                <a:latin typeface="Arial" panose="020B0604020202020204" pitchFamily="34" charset="0"/>
              </a:rPr>
              <a:t>Neugestaltung der Bankettbereiche und deren Begrünung</a:t>
            </a:r>
          </a:p>
          <a:p>
            <a:pPr>
              <a:spcBef>
                <a:spcPct val="20000"/>
              </a:spcBef>
              <a:buFont typeface="Symbol" panose="05050102010706020507" pitchFamily="18" charset="2"/>
              <a:buChar char="-"/>
            </a:pPr>
            <a:r>
              <a:rPr lang="de-DE" altLang="de-DE" sz="1800" dirty="0">
                <a:latin typeface="Arial" panose="020B0604020202020204" pitchFamily="34" charset="0"/>
              </a:rPr>
              <a:t>Neubau </a:t>
            </a:r>
            <a:r>
              <a:rPr lang="de-DE" altLang="de-DE" sz="1800" dirty="0" smtClean="0">
                <a:latin typeface="Arial" panose="020B0604020202020204" pitchFamily="34" charset="0"/>
              </a:rPr>
              <a:t>u. </a:t>
            </a:r>
            <a:r>
              <a:rPr lang="de-DE" altLang="de-DE" sz="1800" dirty="0">
                <a:latin typeface="Arial" panose="020B0604020202020204" pitchFamily="34" charset="0"/>
              </a:rPr>
              <a:t>Anbindung von </a:t>
            </a:r>
            <a:r>
              <a:rPr lang="de-DE" altLang="de-DE" sz="1800" dirty="0" smtClean="0">
                <a:latin typeface="Arial" panose="020B0604020202020204" pitchFamily="34" charset="0"/>
              </a:rPr>
              <a:t>3 Kreisverkehren </a:t>
            </a:r>
            <a:r>
              <a:rPr lang="de-DE" altLang="de-DE" sz="1800" dirty="0">
                <a:latin typeface="Arial" panose="020B0604020202020204" pitchFamily="34" charset="0"/>
              </a:rPr>
              <a:t>an das </a:t>
            </a:r>
            <a:r>
              <a:rPr lang="de-DE" altLang="de-DE" sz="1800" dirty="0" smtClean="0">
                <a:latin typeface="Arial" panose="020B0604020202020204" pitchFamily="34" charset="0"/>
              </a:rPr>
              <a:t>bestehende Straßennetz</a:t>
            </a:r>
            <a:endParaRPr lang="de-DE" altLang="de-DE" sz="1800" dirty="0">
              <a:latin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20898"/>
            <a:ext cx="4824536" cy="230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Gerade Verbindung 8"/>
          <p:cNvCxnSpPr/>
          <p:nvPr/>
        </p:nvCxnSpPr>
        <p:spPr>
          <a:xfrm flipV="1">
            <a:off x="4355976" y="3041970"/>
            <a:ext cx="0" cy="1691640"/>
          </a:xfrm>
          <a:prstGeom prst="line">
            <a:avLst/>
          </a:prstGeom>
          <a:noFill/>
          <a:ln w="31750" cap="flat" cmpd="sng" algn="ctr">
            <a:solidFill>
              <a:srgbClr val="4F81BD">
                <a:shade val="95000"/>
                <a:satMod val="105000"/>
              </a:srgbClr>
            </a:solidFill>
            <a:prstDash val="dashDot"/>
          </a:ln>
          <a:effectLst/>
        </p:spPr>
      </p:cxnSp>
      <p:cxnSp>
        <p:nvCxnSpPr>
          <p:cNvPr id="11" name="Gerade Verbindung 9"/>
          <p:cNvCxnSpPr/>
          <p:nvPr/>
        </p:nvCxnSpPr>
        <p:spPr>
          <a:xfrm flipV="1">
            <a:off x="8459162" y="3044510"/>
            <a:ext cx="0" cy="1691640"/>
          </a:xfrm>
          <a:prstGeom prst="line">
            <a:avLst/>
          </a:prstGeom>
          <a:noFill/>
          <a:ln w="31750" cap="flat" cmpd="sng" algn="ctr">
            <a:solidFill>
              <a:srgbClr val="4F81BD">
                <a:shade val="95000"/>
                <a:satMod val="105000"/>
              </a:srgbClr>
            </a:solidFill>
            <a:prstDash val="dashDot"/>
          </a:ln>
          <a:effectLst/>
        </p:spPr>
      </p:cxnSp>
      <p:cxnSp>
        <p:nvCxnSpPr>
          <p:cNvPr id="12" name="Gerade Verbindung 10"/>
          <p:cNvCxnSpPr/>
          <p:nvPr/>
        </p:nvCxnSpPr>
        <p:spPr>
          <a:xfrm>
            <a:off x="4355976" y="4725144"/>
            <a:ext cx="4104456" cy="0"/>
          </a:xfrm>
          <a:prstGeom prst="line">
            <a:avLst/>
          </a:prstGeom>
          <a:noFill/>
          <a:ln w="317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umsplatzhalter 1"/>
          <p:cNvSpPr>
            <a:spLocks noGrp="1"/>
          </p:cNvSpPr>
          <p:nvPr>
            <p:ph type="dt" sz="quarter" idx="14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Sept. 2015</a:t>
            </a:r>
          </a:p>
        </p:txBody>
      </p:sp>
      <p:sp>
        <p:nvSpPr>
          <p:cNvPr id="6147" name="Fußzeilenplatzhalter 2"/>
          <p:cNvSpPr>
            <a:spLocks noGrp="1"/>
          </p:cNvSpPr>
          <p:nvPr>
            <p:ph type="ftr" sz="quarter" idx="1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PPP K296-K318</a:t>
            </a:r>
          </a:p>
          <a:p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Folie </a:t>
            </a:r>
            <a:fld id="{22C0A71F-4955-4AF2-BCA9-8DDB33E1635F}" type="slidenum"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pPr/>
              <a:t>2</a:t>
            </a:fld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547813" y="1125538"/>
            <a:ext cx="597693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400" dirty="0">
                <a:latin typeface="+mn-lt"/>
              </a:rPr>
              <a:t>Inhaltsübersicht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584325" y="1628775"/>
            <a:ext cx="597535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de-DE" sz="2400" dirty="0">
                <a:latin typeface="+mn-lt"/>
              </a:rPr>
              <a:t>Ausgangslage</a:t>
            </a:r>
          </a:p>
          <a:p>
            <a:pPr marL="457200" indent="-457200">
              <a:buFontTx/>
              <a:buAutoNum type="arabicPeriod"/>
              <a:defRPr/>
            </a:pPr>
            <a:r>
              <a:rPr lang="de-DE" sz="2400" dirty="0">
                <a:latin typeface="+mn-lt"/>
              </a:rPr>
              <a:t>Veranlassung für ein PPP</a:t>
            </a:r>
          </a:p>
          <a:p>
            <a:pPr marL="457200" indent="-457200">
              <a:buFontTx/>
              <a:buAutoNum type="arabicPeriod"/>
              <a:defRPr/>
            </a:pPr>
            <a:r>
              <a:rPr lang="de-DE" sz="2400" dirty="0">
                <a:latin typeface="+mn-lt"/>
              </a:rPr>
              <a:t>Vorbereitung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de-DE" sz="2400" dirty="0">
                <a:latin typeface="+mn-lt"/>
              </a:rPr>
              <a:t>Realisierung</a:t>
            </a:r>
          </a:p>
          <a:p>
            <a:pPr marL="457200" indent="-457200">
              <a:buFontTx/>
              <a:buAutoNum type="arabicPeriod"/>
              <a:defRPr/>
            </a:pPr>
            <a:r>
              <a:rPr lang="de-DE" sz="2400" dirty="0">
                <a:latin typeface="+mn-lt"/>
              </a:rPr>
              <a:t>Resümee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umsplatzhalter 1"/>
          <p:cNvSpPr>
            <a:spLocks noGrp="1"/>
          </p:cNvSpPr>
          <p:nvPr>
            <p:ph type="dt" sz="quarter" idx="14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Sept. 2015</a:t>
            </a:r>
          </a:p>
        </p:txBody>
      </p:sp>
      <p:sp>
        <p:nvSpPr>
          <p:cNvPr id="45059" name="Fußzeilenplatzhalter 2"/>
          <p:cNvSpPr>
            <a:spLocks noGrp="1"/>
          </p:cNvSpPr>
          <p:nvPr>
            <p:ph type="ftr" sz="quarter" idx="1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PPP K296-K318</a:t>
            </a:r>
          </a:p>
          <a:p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5060" name="Foliennummernplatzhalt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Folie </a:t>
            </a:r>
            <a:fld id="{156D6F68-B5A0-423B-A6FA-7864968FA38C}" type="slidenum"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pPr/>
              <a:t>20</a:t>
            </a:fld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5061" name="Inhaltsplatzhalter 2"/>
          <p:cNvSpPr txBox="1">
            <a:spLocks/>
          </p:cNvSpPr>
          <p:nvPr/>
        </p:nvSpPr>
        <p:spPr bwMode="auto">
          <a:xfrm>
            <a:off x="683568" y="836712"/>
            <a:ext cx="814705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DE" altLang="de-DE" sz="2000" b="1" dirty="0">
                <a:latin typeface="Arial" panose="020B0604020202020204" pitchFamily="34" charset="0"/>
              </a:rPr>
              <a:t>Gegenstand der Erhaltung</a:t>
            </a:r>
          </a:p>
          <a:p>
            <a:pPr>
              <a:spcBef>
                <a:spcPct val="20000"/>
              </a:spcBef>
            </a:pPr>
            <a:endParaRPr lang="de-DE" altLang="de-DE" sz="2000" b="1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Symbol" panose="05050102010706020507" pitchFamily="18" charset="2"/>
              <a:buChar char="-"/>
            </a:pPr>
            <a:r>
              <a:rPr lang="de-DE" altLang="de-DE" sz="2000" dirty="0">
                <a:latin typeface="Arial" panose="020B0604020202020204" pitchFamily="34" charset="0"/>
              </a:rPr>
              <a:t> Straßenoberbau</a:t>
            </a:r>
          </a:p>
          <a:p>
            <a:pPr>
              <a:spcBef>
                <a:spcPct val="20000"/>
              </a:spcBef>
              <a:buFont typeface="Symbol" panose="05050102010706020507" pitchFamily="18" charset="2"/>
              <a:buChar char="-"/>
            </a:pPr>
            <a:r>
              <a:rPr lang="de-DE" altLang="de-DE" sz="2000" dirty="0">
                <a:latin typeface="Arial" panose="020B0604020202020204" pitchFamily="34" charset="0"/>
              </a:rPr>
              <a:t> Baugrund unter dem Straßenoberbau</a:t>
            </a:r>
          </a:p>
          <a:p>
            <a:pPr>
              <a:spcBef>
                <a:spcPct val="20000"/>
              </a:spcBef>
              <a:buFont typeface="Symbol" panose="05050102010706020507" pitchFamily="18" charset="2"/>
              <a:buChar char="-"/>
            </a:pPr>
            <a:r>
              <a:rPr lang="de-DE" altLang="de-DE" sz="2000" dirty="0">
                <a:latin typeface="Arial" panose="020B0604020202020204" pitchFamily="34" charset="0"/>
              </a:rPr>
              <a:t> Durchlässe</a:t>
            </a:r>
          </a:p>
          <a:p>
            <a:pPr>
              <a:spcBef>
                <a:spcPct val="20000"/>
              </a:spcBef>
              <a:buFont typeface="Symbol" panose="05050102010706020507" pitchFamily="18" charset="2"/>
              <a:buChar char="-"/>
            </a:pPr>
            <a:r>
              <a:rPr lang="de-DE" altLang="de-DE" sz="2000" dirty="0">
                <a:latin typeface="Arial" panose="020B0604020202020204" pitchFamily="34" charset="0"/>
              </a:rPr>
              <a:t> </a:t>
            </a:r>
            <a:r>
              <a:rPr lang="de-DE" altLang="de-DE" sz="2000" dirty="0" smtClean="0">
                <a:latin typeface="Arial" panose="020B0604020202020204" pitchFamily="34" charset="0"/>
              </a:rPr>
              <a:t>umgebende </a:t>
            </a:r>
            <a:r>
              <a:rPr lang="de-DE" altLang="de-DE" sz="2000" dirty="0">
                <a:latin typeface="Arial" panose="020B0604020202020204" pitchFamily="34" charset="0"/>
              </a:rPr>
              <a:t>Nebenanlagen</a:t>
            </a:r>
          </a:p>
          <a:p>
            <a:pPr>
              <a:spcBef>
                <a:spcPct val="20000"/>
              </a:spcBef>
              <a:buFont typeface="Symbol" panose="05050102010706020507" pitchFamily="18" charset="2"/>
              <a:buChar char="-"/>
            </a:pPr>
            <a:r>
              <a:rPr lang="de-DE" altLang="de-DE" sz="2000" dirty="0">
                <a:latin typeface="Arial" panose="020B0604020202020204" pitchFamily="34" charset="0"/>
              </a:rPr>
              <a:t> Radwege und Gehwege</a:t>
            </a:r>
          </a:p>
          <a:p>
            <a:pPr>
              <a:spcBef>
                <a:spcPct val="20000"/>
              </a:spcBef>
              <a:buFont typeface="Symbol" panose="05050102010706020507" pitchFamily="18" charset="2"/>
              <a:buChar char="-"/>
            </a:pPr>
            <a:r>
              <a:rPr lang="de-DE" altLang="de-DE" sz="2000" dirty="0">
                <a:latin typeface="Arial" panose="020B0604020202020204" pitchFamily="34" charset="0"/>
              </a:rPr>
              <a:t> Anpassungsmaßnahmen</a:t>
            </a:r>
          </a:p>
          <a:p>
            <a:pPr>
              <a:spcBef>
                <a:spcPct val="20000"/>
              </a:spcBef>
              <a:buFont typeface="Symbol" panose="05050102010706020507" pitchFamily="18" charset="2"/>
              <a:buChar char="-"/>
            </a:pPr>
            <a:r>
              <a:rPr lang="de-DE" altLang="de-DE" sz="2000" dirty="0">
                <a:latin typeface="Arial" panose="020B0604020202020204" pitchFamily="34" charset="0"/>
              </a:rPr>
              <a:t> Erstellung der Markierung bei Erhaltungsmaßnahmen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umsplatzhalter 1"/>
          <p:cNvSpPr>
            <a:spLocks noGrp="1"/>
          </p:cNvSpPr>
          <p:nvPr>
            <p:ph type="dt" sz="quarter" idx="14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Sept. 2015</a:t>
            </a:r>
          </a:p>
        </p:txBody>
      </p:sp>
      <p:sp>
        <p:nvSpPr>
          <p:cNvPr id="40963" name="Fußzeilenplatzhalter 2"/>
          <p:cNvSpPr>
            <a:spLocks noGrp="1"/>
          </p:cNvSpPr>
          <p:nvPr>
            <p:ph type="ftr" sz="quarter" idx="1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PPP K296-K318</a:t>
            </a:r>
          </a:p>
          <a:p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0964" name="Foliennummernplatzhalt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Folie </a:t>
            </a:r>
            <a:fld id="{755883A7-4660-406D-86BD-95A59DF0F6EE}" type="slidenum"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pPr/>
              <a:t>21</a:t>
            </a:fld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0965" name="Inhaltsplatzhalter 2"/>
          <p:cNvSpPr txBox="1">
            <a:spLocks/>
          </p:cNvSpPr>
          <p:nvPr/>
        </p:nvSpPr>
        <p:spPr bwMode="auto">
          <a:xfrm>
            <a:off x="625475" y="538163"/>
            <a:ext cx="8382000" cy="601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0" algn="r"/>
              </a:tabLs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72000" algn="r"/>
              </a:tabLs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72000" algn="r"/>
              </a:tabLs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72000" algn="r"/>
              </a:tabLs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72000" algn="r"/>
              </a:tabLs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de-DE" altLang="de-DE" sz="1800" dirty="0">
                <a:latin typeface="Arial" panose="020B0604020202020204" pitchFamily="34" charset="0"/>
              </a:rPr>
              <a:t>Zuschlagsentscheidung: 	18.02.13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de-DE" altLang="de-DE" sz="1800" dirty="0">
                <a:latin typeface="Arial" panose="020B0604020202020204" pitchFamily="34" charset="0"/>
              </a:rPr>
              <a:t>Vertragsunterzeichnung: 	26.02.13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de-DE" altLang="de-DE" sz="1800" dirty="0">
                <a:latin typeface="Arial" panose="020B0604020202020204" pitchFamily="34" charset="0"/>
              </a:rPr>
              <a:t>Projektbeginn:	01.03.13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de-DE" altLang="de-DE" sz="1800" dirty="0">
                <a:latin typeface="Arial" panose="020B0604020202020204" pitchFamily="34" charset="0"/>
              </a:rPr>
              <a:t>Baubeginn: 	Mai 13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de-DE" altLang="de-DE" sz="1800" dirty="0">
                <a:latin typeface="Arial" panose="020B0604020202020204" pitchFamily="34" charset="0"/>
              </a:rPr>
              <a:t>Bauablauf: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endParaRPr lang="de-DE" altLang="de-DE" sz="1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endParaRPr lang="de-DE" altLang="de-DE" sz="1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endParaRPr lang="de-DE" altLang="de-DE" sz="1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endParaRPr lang="de-DE" altLang="de-DE" sz="1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endParaRPr lang="de-DE" altLang="de-DE" sz="1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endParaRPr lang="de-DE" altLang="de-DE" sz="1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de-DE" altLang="de-DE" sz="1800" dirty="0">
                <a:latin typeface="Arial" panose="020B0604020202020204" pitchFamily="34" charset="0"/>
              </a:rPr>
              <a:t>Abschluss der Baumaßnahme K296 im November 2014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de-DE" altLang="de-DE" sz="1800" dirty="0">
                <a:latin typeface="Arial" panose="020B0604020202020204" pitchFamily="34" charset="0"/>
              </a:rPr>
              <a:t>Abschluss der Baumaßnahme K318 im Februar 2015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de-DE" altLang="de-DE" sz="1800" dirty="0">
                <a:latin typeface="Arial" panose="020B0604020202020204" pitchFamily="34" charset="0"/>
              </a:rPr>
              <a:t>Projektende im März 2038</a:t>
            </a:r>
            <a:br>
              <a:rPr lang="de-DE" altLang="de-DE" sz="1800" dirty="0">
                <a:latin typeface="Arial" panose="020B0604020202020204" pitchFamily="34" charset="0"/>
              </a:rPr>
            </a:br>
            <a:r>
              <a:rPr lang="de-DE" altLang="de-DE" sz="1800" dirty="0">
                <a:latin typeface="Arial" panose="020B0604020202020204" pitchFamily="34" charset="0"/>
              </a:rPr>
              <a:t>(Rückübergang der Kreisstraßen in die bauliche Unterhaltung des Landkreises</a:t>
            </a:r>
            <a:r>
              <a:rPr lang="de-DE" altLang="de-DE" sz="3200" dirty="0">
                <a:latin typeface="Arial" panose="020B0604020202020204" pitchFamily="34" charset="0"/>
              </a:rPr>
              <a:t>)</a:t>
            </a:r>
          </a:p>
        </p:txBody>
      </p:sp>
      <p:grpSp>
        <p:nvGrpSpPr>
          <p:cNvPr id="40966" name="Gruppieren 6"/>
          <p:cNvGrpSpPr>
            <a:grpSpLocks/>
          </p:cNvGrpSpPr>
          <p:nvPr/>
        </p:nvGrpSpPr>
        <p:grpSpPr bwMode="auto">
          <a:xfrm>
            <a:off x="644525" y="2565400"/>
            <a:ext cx="7986713" cy="2130425"/>
            <a:chOff x="762619" y="2810331"/>
            <a:chExt cx="7409781" cy="2058829"/>
          </a:xfrm>
        </p:grpSpPr>
        <p:pic>
          <p:nvPicPr>
            <p:cNvPr id="4096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619" y="2810331"/>
              <a:ext cx="7168356" cy="20588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feld 9"/>
            <p:cNvSpPr txBox="1"/>
            <p:nvPr/>
          </p:nvSpPr>
          <p:spPr>
            <a:xfrm>
              <a:off x="1258961" y="3126366"/>
              <a:ext cx="936716" cy="230122"/>
            </a:xfrm>
            <a:prstGeom prst="rect">
              <a:avLst/>
            </a:prstGeom>
            <a:solidFill>
              <a:schemeClr val="accent3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b="1" dirty="0">
                  <a:solidFill>
                    <a:schemeClr val="bg1">
                      <a:lumMod val="50000"/>
                    </a:schemeClr>
                  </a:solidFill>
                </a:rPr>
                <a:t>März 2013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2771552" y="3141707"/>
              <a:ext cx="1151749" cy="230122"/>
            </a:xfrm>
            <a:prstGeom prst="rect">
              <a:avLst/>
            </a:prstGeom>
            <a:solidFill>
              <a:schemeClr val="accent3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b="1" dirty="0">
                  <a:solidFill>
                    <a:schemeClr val="bg1">
                      <a:lumMod val="50000"/>
                    </a:schemeClr>
                  </a:solidFill>
                </a:rPr>
                <a:t>September2014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1258961" y="3759970"/>
              <a:ext cx="936716" cy="230122"/>
            </a:xfrm>
            <a:prstGeom prst="rect">
              <a:avLst/>
            </a:prstGeom>
            <a:solidFill>
              <a:schemeClr val="accent3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b="1" dirty="0">
                  <a:solidFill>
                    <a:schemeClr val="bg1">
                      <a:lumMod val="50000"/>
                    </a:schemeClr>
                  </a:solidFill>
                </a:rPr>
                <a:t>März 2013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3563931" y="3773777"/>
              <a:ext cx="1151749" cy="231657"/>
            </a:xfrm>
            <a:prstGeom prst="rect">
              <a:avLst/>
            </a:prstGeom>
            <a:solidFill>
              <a:schemeClr val="accent3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b="1" dirty="0">
                  <a:solidFill>
                    <a:schemeClr val="bg1">
                      <a:lumMod val="50000"/>
                    </a:schemeClr>
                  </a:solidFill>
                </a:rPr>
                <a:t>März 2015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020651" y="3773777"/>
              <a:ext cx="1151749" cy="231657"/>
            </a:xfrm>
            <a:prstGeom prst="rect">
              <a:avLst/>
            </a:prstGeom>
            <a:solidFill>
              <a:schemeClr val="accent3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b="1" dirty="0">
                  <a:solidFill>
                    <a:schemeClr val="bg1">
                      <a:lumMod val="50000"/>
                    </a:schemeClr>
                  </a:solidFill>
                </a:rPr>
                <a:t>März 2038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umsplatzhalter 1"/>
          <p:cNvSpPr>
            <a:spLocks noGrp="1"/>
          </p:cNvSpPr>
          <p:nvPr>
            <p:ph type="dt" sz="quarter" idx="14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Sept. 2015</a:t>
            </a:r>
          </a:p>
        </p:txBody>
      </p:sp>
      <p:sp>
        <p:nvSpPr>
          <p:cNvPr id="47107" name="Fußzeilenplatzhalter 2"/>
          <p:cNvSpPr>
            <a:spLocks noGrp="1"/>
          </p:cNvSpPr>
          <p:nvPr>
            <p:ph type="ftr" sz="quarter" idx="1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PPP K296-K318</a:t>
            </a:r>
          </a:p>
          <a:p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Folie </a:t>
            </a:r>
            <a:fld id="{66A55267-48CF-48B8-B350-ABF9C9682422}" type="slidenum"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pPr/>
              <a:t>22</a:t>
            </a:fld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133475" y="771525"/>
            <a:ext cx="7561263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b="1" dirty="0" smtClean="0">
                <a:latin typeface="+mn-lt"/>
              </a:rPr>
              <a:t>Vergütung der Leistungen:</a:t>
            </a:r>
          </a:p>
          <a:p>
            <a:pPr marL="342900" indent="-342900">
              <a:buFontTx/>
              <a:buChar char="-"/>
              <a:defRPr/>
            </a:pPr>
            <a:r>
              <a:rPr lang="de-DE" sz="2000" dirty="0" smtClean="0">
                <a:latin typeface="+mn-lt"/>
              </a:rPr>
              <a:t>jeweils nach Fertigstellung der anfänglichen Bauleistungen</a:t>
            </a:r>
          </a:p>
          <a:p>
            <a:pPr marL="342900" indent="-342900">
              <a:buFontTx/>
              <a:buChar char="-"/>
              <a:defRPr/>
            </a:pPr>
            <a:r>
              <a:rPr lang="de-DE" sz="2000" dirty="0" smtClean="0">
                <a:latin typeface="+mn-lt"/>
              </a:rPr>
              <a:t>in den Vertragsjahren 10, 15, 20 und 25     </a:t>
            </a:r>
            <a:endParaRPr lang="de-DE" sz="2000" dirty="0"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128936" y="3747738"/>
            <a:ext cx="7559675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b="1" dirty="0">
                <a:latin typeface="+mn-lt"/>
              </a:rPr>
              <a:t>Derzeitige Phase</a:t>
            </a:r>
            <a:r>
              <a:rPr lang="de-DE" sz="2000" b="1" dirty="0" smtClean="0">
                <a:latin typeface="+mn-lt"/>
              </a:rPr>
              <a:t>:</a:t>
            </a:r>
          </a:p>
          <a:p>
            <a:pPr>
              <a:defRPr/>
            </a:pPr>
            <a:r>
              <a:rPr lang="de-DE" sz="2000" dirty="0" smtClean="0">
                <a:latin typeface="+mn-lt"/>
              </a:rPr>
              <a:t>Phase </a:t>
            </a:r>
            <a:r>
              <a:rPr lang="de-DE" sz="2000" dirty="0">
                <a:latin typeface="+mn-lt"/>
              </a:rPr>
              <a:t>der Funktionserhaltung</a:t>
            </a:r>
          </a:p>
          <a:p>
            <a:pPr>
              <a:defRPr/>
            </a:pPr>
            <a:endParaRPr lang="de-DE" sz="2000" dirty="0">
              <a:latin typeface="+mn-lt"/>
            </a:endParaRPr>
          </a:p>
          <a:p>
            <a:pPr>
              <a:defRPr/>
            </a:pPr>
            <a:r>
              <a:rPr lang="de-DE" sz="2000" dirty="0">
                <a:latin typeface="+mn-lt"/>
              </a:rPr>
              <a:t>AN: 		 regelmäßig eigene Kontrollen</a:t>
            </a:r>
          </a:p>
          <a:p>
            <a:pPr>
              <a:defRPr/>
            </a:pPr>
            <a:r>
              <a:rPr lang="de-DE" sz="2000" dirty="0" smtClean="0">
                <a:latin typeface="+mn-lt"/>
              </a:rPr>
              <a:t>AG </a:t>
            </a:r>
            <a:r>
              <a:rPr lang="de-DE" sz="2000" dirty="0">
                <a:latin typeface="+mn-lt"/>
              </a:rPr>
              <a:t>alle 5 Jahre: Funktionskontrolle durch Zustandsbewertung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128936" y="2105743"/>
            <a:ext cx="7561263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b="1" dirty="0" smtClean="0">
                <a:latin typeface="+mn-lt"/>
              </a:rPr>
              <a:t>Betreuung durch Landkreis:</a:t>
            </a:r>
          </a:p>
          <a:p>
            <a:pPr>
              <a:defRPr/>
            </a:pPr>
            <a:r>
              <a:rPr lang="de-DE" sz="2000" b="1" dirty="0" smtClean="0">
                <a:latin typeface="+mn-lt"/>
              </a:rPr>
              <a:t>(während der Realisierung)</a:t>
            </a:r>
          </a:p>
          <a:p>
            <a:pPr marL="342900" indent="-342900">
              <a:buFontTx/>
              <a:buChar char="-"/>
              <a:defRPr/>
            </a:pPr>
            <a:r>
              <a:rPr lang="de-DE" sz="2000" dirty="0" smtClean="0">
                <a:latin typeface="+mn-lt"/>
              </a:rPr>
              <a:t>Verwaltungskräfte</a:t>
            </a:r>
          </a:p>
          <a:p>
            <a:pPr marL="342900" indent="-342900">
              <a:buFontTx/>
              <a:buChar char="-"/>
              <a:defRPr/>
            </a:pPr>
            <a:r>
              <a:rPr lang="de-DE" sz="2000" dirty="0" smtClean="0">
                <a:latin typeface="+mn-lt"/>
              </a:rPr>
              <a:t>technischer Mitarbeiter vor Ort (</a:t>
            </a:r>
            <a:r>
              <a:rPr lang="de-DE" sz="2000" dirty="0" err="1" smtClean="0">
                <a:latin typeface="+mn-lt"/>
              </a:rPr>
              <a:t>Ing.büro</a:t>
            </a:r>
            <a:r>
              <a:rPr lang="de-DE" sz="2000" dirty="0" smtClean="0">
                <a:latin typeface="+mn-lt"/>
              </a:rPr>
              <a:t>)     </a:t>
            </a:r>
            <a:endParaRPr lang="de-DE" sz="20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umsplatzhalter 1"/>
          <p:cNvSpPr>
            <a:spLocks noGrp="1"/>
          </p:cNvSpPr>
          <p:nvPr>
            <p:ph type="dt" sz="quarter" idx="14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Sept. 2015</a:t>
            </a:r>
          </a:p>
        </p:txBody>
      </p:sp>
      <p:sp>
        <p:nvSpPr>
          <p:cNvPr id="49155" name="Fußzeilenplatzhalter 2"/>
          <p:cNvSpPr>
            <a:spLocks noGrp="1"/>
          </p:cNvSpPr>
          <p:nvPr>
            <p:ph type="ftr" sz="quarter" idx="1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PPP K296-K318</a:t>
            </a:r>
          </a:p>
          <a:p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9156" name="Foliennummernplatzhalt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Folie </a:t>
            </a:r>
            <a:fld id="{EAC21D6B-C965-4A72-97F5-85C0B59CC244}" type="slidenum"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pPr/>
              <a:t>23</a:t>
            </a:fld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782666" y="1777825"/>
            <a:ext cx="43293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400" dirty="0">
                <a:latin typeface="+mn-lt"/>
              </a:rPr>
              <a:t>Betrieb: </a:t>
            </a:r>
            <a:r>
              <a:rPr lang="de-DE" sz="2400" dirty="0" err="1">
                <a:latin typeface="+mn-lt"/>
              </a:rPr>
              <a:t>NLStBV</a:t>
            </a:r>
            <a:r>
              <a:rPr lang="de-DE" sz="2400" dirty="0">
                <a:latin typeface="+mn-lt"/>
              </a:rPr>
              <a:t> – GB Lingen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32838"/>
            <a:ext cx="4077605" cy="281928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452320" y="5245467"/>
            <a:ext cx="2078038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000" dirty="0">
                <a:latin typeface="+mn-lt"/>
              </a:rPr>
              <a:t>Quelle: </a:t>
            </a:r>
            <a:r>
              <a:rPr lang="de-DE" sz="1000" dirty="0" smtClean="0">
                <a:latin typeface="+mn-lt"/>
              </a:rPr>
              <a:t>Fahrzeugbilder</a:t>
            </a:r>
            <a:endParaRPr lang="de-DE" sz="1000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83567" y="969593"/>
            <a:ext cx="37626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400" dirty="0" smtClean="0">
                <a:latin typeface="+mn-lt"/>
              </a:rPr>
              <a:t>Bauliche Unterhaltung: AN</a:t>
            </a:r>
            <a:endParaRPr lang="de-DE" sz="2400" dirty="0"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1" y="1484784"/>
            <a:ext cx="3802591" cy="201128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491880" y="3529191"/>
            <a:ext cx="12241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00" dirty="0">
                <a:latin typeface="+mn-lt"/>
              </a:rPr>
              <a:t>Quelle: </a:t>
            </a:r>
            <a:r>
              <a:rPr lang="de-DE" sz="1000" dirty="0" err="1" smtClean="0">
                <a:latin typeface="+mn-lt"/>
              </a:rPr>
              <a:t>ndp.fnp</a:t>
            </a:r>
            <a:endParaRPr lang="de-DE" sz="1000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umsplatzhalter 1"/>
          <p:cNvSpPr>
            <a:spLocks noGrp="1"/>
          </p:cNvSpPr>
          <p:nvPr>
            <p:ph type="dt" sz="quarter" idx="14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Sept. 2015</a:t>
            </a:r>
          </a:p>
        </p:txBody>
      </p:sp>
      <p:sp>
        <p:nvSpPr>
          <p:cNvPr id="51203" name="Fußzeilenplatzhalter 2"/>
          <p:cNvSpPr>
            <a:spLocks noGrp="1"/>
          </p:cNvSpPr>
          <p:nvPr>
            <p:ph type="ftr" sz="quarter" idx="1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PPP K296-K318</a:t>
            </a:r>
          </a:p>
          <a:p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1204" name="Foliennummernplatzhalt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Folie </a:t>
            </a:r>
            <a:fld id="{23264920-7147-4824-A574-DD04354E3040}" type="slidenum"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pPr/>
              <a:t>24</a:t>
            </a:fld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547813" y="1125538"/>
            <a:ext cx="597693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chemeClr val="accent4">
                    <a:lumMod val="90000"/>
                  </a:schemeClr>
                </a:solidFill>
                <a:latin typeface="+mn-lt"/>
              </a:rPr>
              <a:t>Inhaltsübersicht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584325" y="1628775"/>
            <a:ext cx="597535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de-DE" sz="2400" dirty="0">
                <a:solidFill>
                  <a:schemeClr val="accent4"/>
                </a:solidFill>
                <a:latin typeface="+mn-lt"/>
              </a:rPr>
              <a:t>Ausgangslage</a:t>
            </a:r>
          </a:p>
          <a:p>
            <a:pPr marL="457200" indent="-457200">
              <a:buFontTx/>
              <a:buAutoNum type="arabicPeriod"/>
              <a:defRPr/>
            </a:pPr>
            <a:r>
              <a:rPr lang="de-DE" sz="2400" dirty="0">
                <a:solidFill>
                  <a:schemeClr val="accent4">
                    <a:lumMod val="90000"/>
                  </a:schemeClr>
                </a:solidFill>
                <a:latin typeface="+mn-lt"/>
              </a:rPr>
              <a:t>Veranlassung für ein PPP</a:t>
            </a:r>
          </a:p>
          <a:p>
            <a:pPr marL="457200" indent="-457200">
              <a:buFontTx/>
              <a:buAutoNum type="arabicPeriod"/>
              <a:defRPr/>
            </a:pPr>
            <a:r>
              <a:rPr lang="de-DE" sz="2400" dirty="0">
                <a:solidFill>
                  <a:schemeClr val="accent4">
                    <a:lumMod val="90000"/>
                  </a:schemeClr>
                </a:solidFill>
                <a:latin typeface="+mn-lt"/>
              </a:rPr>
              <a:t>Vorbereitung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de-DE" sz="2400" dirty="0">
                <a:solidFill>
                  <a:schemeClr val="accent4">
                    <a:lumMod val="90000"/>
                  </a:schemeClr>
                </a:solidFill>
                <a:latin typeface="+mn-lt"/>
              </a:rPr>
              <a:t>Realisierung</a:t>
            </a:r>
          </a:p>
          <a:p>
            <a:pPr marL="457200" indent="-457200">
              <a:buFontTx/>
              <a:buAutoNum type="arabicPeriod"/>
              <a:defRPr/>
            </a:pPr>
            <a:r>
              <a:rPr lang="de-DE" sz="2400" dirty="0">
                <a:latin typeface="+mn-lt"/>
              </a:rPr>
              <a:t>Resümee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umsplatzhalter 1"/>
          <p:cNvSpPr>
            <a:spLocks noGrp="1"/>
          </p:cNvSpPr>
          <p:nvPr>
            <p:ph type="dt" sz="quarter" idx="14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Sept. 2015</a:t>
            </a:r>
          </a:p>
        </p:txBody>
      </p:sp>
      <p:sp>
        <p:nvSpPr>
          <p:cNvPr id="53251" name="Fußzeilenplatzhalter 2"/>
          <p:cNvSpPr>
            <a:spLocks noGrp="1"/>
          </p:cNvSpPr>
          <p:nvPr>
            <p:ph type="ftr" sz="quarter" idx="1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PPP K296-K318</a:t>
            </a:r>
          </a:p>
          <a:p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3252" name="Foliennummernplatzhalt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Folie </a:t>
            </a:r>
            <a:fld id="{2D49CD35-0B6B-441C-B05D-1C500C285116}" type="slidenum"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pPr/>
              <a:t>25</a:t>
            </a:fld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3253" name="Inhaltsplatzhalter 2"/>
          <p:cNvSpPr txBox="1">
            <a:spLocks/>
          </p:cNvSpPr>
          <p:nvPr/>
        </p:nvSpPr>
        <p:spPr bwMode="auto">
          <a:xfrm>
            <a:off x="755650" y="765175"/>
            <a:ext cx="8280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de-DE" altLang="de-DE" sz="1800" b="1" dirty="0" smtClean="0">
                <a:latin typeface="Arial" panose="020B0604020202020204" pitchFamily="34" charset="0"/>
              </a:rPr>
              <a:t>Planerische Vorgaben</a:t>
            </a:r>
            <a:endParaRPr lang="de-DE" altLang="de-DE" sz="1800" b="1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ct val="20000"/>
              </a:spcBef>
              <a:buFontTx/>
              <a:buChar char="-"/>
              <a:defRPr/>
            </a:pPr>
            <a:r>
              <a:rPr lang="de-DE" altLang="de-DE" sz="1800" dirty="0" smtClean="0">
                <a:latin typeface="Arial" panose="020B0604020202020204" pitchFamily="34" charset="0"/>
              </a:rPr>
              <a:t>Baurecht</a:t>
            </a:r>
          </a:p>
          <a:p>
            <a:pPr marL="285750" indent="-285750">
              <a:lnSpc>
                <a:spcPct val="120000"/>
              </a:lnSpc>
              <a:spcBef>
                <a:spcPct val="20000"/>
              </a:spcBef>
              <a:buFontTx/>
              <a:buChar char="-"/>
              <a:defRPr/>
            </a:pPr>
            <a:r>
              <a:rPr lang="de-DE" altLang="de-DE" sz="1800" dirty="0" smtClean="0">
                <a:latin typeface="Arial" panose="020B0604020202020204" pitchFamily="34" charset="0"/>
              </a:rPr>
              <a:t>Abstimmungen mit Dritten</a:t>
            </a:r>
          </a:p>
          <a:p>
            <a:pPr marL="285750" indent="-285750">
              <a:lnSpc>
                <a:spcPct val="120000"/>
              </a:lnSpc>
              <a:spcBef>
                <a:spcPct val="20000"/>
              </a:spcBef>
              <a:buFontTx/>
              <a:buChar char="-"/>
              <a:defRPr/>
            </a:pPr>
            <a:r>
              <a:rPr lang="de-DE" altLang="de-DE" sz="1800" dirty="0" smtClean="0">
                <a:latin typeface="Arial" panose="020B0604020202020204" pitchFamily="34" charset="0"/>
              </a:rPr>
              <a:t>Planung: eindeutig</a:t>
            </a:r>
            <a:r>
              <a:rPr lang="de-DE" altLang="de-DE" sz="1800" dirty="0">
                <a:latin typeface="Arial" panose="020B0604020202020204" pitchFamily="34" charset="0"/>
              </a:rPr>
              <a:t>, vollständig und </a:t>
            </a:r>
            <a:r>
              <a:rPr lang="de-DE" altLang="de-DE" sz="1800" dirty="0" smtClean="0">
                <a:latin typeface="Arial" panose="020B0604020202020204" pitchFamily="34" charset="0"/>
              </a:rPr>
              <a:t>aktuell</a:t>
            </a:r>
          </a:p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de-DE" altLang="de-DE" sz="1800" dirty="0" smtClean="0">
                <a:latin typeface="Arial" panose="020B0604020202020204" pitchFamily="34" charset="0"/>
              </a:rPr>
              <a:t>Ansonsten später =&gt; Klärungsbedarf unter hohem Zeitdruck </a:t>
            </a:r>
          </a:p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de-DE" altLang="de-DE" sz="1800" dirty="0">
                <a:latin typeface="Arial" panose="020B0604020202020204" pitchFamily="34" charset="0"/>
              </a:rPr>
              <a:t>	</a:t>
            </a:r>
            <a:r>
              <a:rPr lang="de-DE" altLang="de-DE" sz="1800" dirty="0" smtClean="0">
                <a:latin typeface="Arial" panose="020B0604020202020204" pitchFamily="34" charset="0"/>
              </a:rPr>
              <a:t>	=&gt; Risiko von Nachträgen</a:t>
            </a:r>
          </a:p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de-DE" altLang="de-DE" sz="1800" dirty="0">
                <a:latin typeface="Arial" panose="020B0604020202020204" pitchFamily="34" charset="0"/>
              </a:rPr>
              <a:t>	</a:t>
            </a:r>
            <a:r>
              <a:rPr lang="de-DE" altLang="de-DE" sz="1800" dirty="0" smtClean="0">
                <a:latin typeface="Arial" panose="020B0604020202020204" pitchFamily="34" charset="0"/>
              </a:rPr>
              <a:t>	=&gt; hoher Betreuungsaufwand</a:t>
            </a:r>
            <a:endParaRPr lang="de-DE" altLang="de-DE" sz="1800" b="1" dirty="0" smtClean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endParaRPr lang="de-DE" altLang="de-DE" sz="1800" b="1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de-DE" altLang="de-DE" sz="1800" b="1" dirty="0" smtClean="0">
                <a:latin typeface="Arial" panose="020B0604020202020204" pitchFamily="34" charset="0"/>
              </a:rPr>
              <a:t>Vergabeverfahren</a:t>
            </a:r>
          </a:p>
          <a:p>
            <a:pPr marL="285750" indent="-285750">
              <a:lnSpc>
                <a:spcPct val="120000"/>
              </a:lnSpc>
              <a:spcBef>
                <a:spcPct val="20000"/>
              </a:spcBef>
              <a:buFontTx/>
              <a:buChar char="-"/>
              <a:defRPr/>
            </a:pPr>
            <a:r>
              <a:rPr lang="de-DE" altLang="de-DE" sz="1800" dirty="0" smtClean="0">
                <a:latin typeface="Arial" panose="020B0604020202020204" pitchFamily="34" charset="0"/>
              </a:rPr>
              <a:t>Umsetzung des europaweiten mehrstufigen Vergabeverfahrens in nur 8 </a:t>
            </a:r>
          </a:p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de-DE" altLang="de-DE" sz="1800" dirty="0" smtClean="0">
                <a:latin typeface="Arial" panose="020B0604020202020204" pitchFamily="34" charset="0"/>
              </a:rPr>
              <a:t>     Monaten (geringer) Wirtschaftlichkeitsvorteil gegenüber konventioneller   </a:t>
            </a:r>
          </a:p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de-DE" altLang="de-DE" sz="1800" dirty="0" smtClean="0">
                <a:latin typeface="Arial" panose="020B0604020202020204" pitchFamily="34" charset="0"/>
              </a:rPr>
              <a:t>     Umsetzung</a:t>
            </a:r>
          </a:p>
          <a:p>
            <a:pPr marL="285750" indent="-285750">
              <a:lnSpc>
                <a:spcPct val="120000"/>
              </a:lnSpc>
              <a:spcBef>
                <a:spcPct val="20000"/>
              </a:spcBef>
              <a:buFontTx/>
              <a:buChar char="-"/>
              <a:defRPr/>
            </a:pPr>
            <a:r>
              <a:rPr lang="de-DE" altLang="de-DE" sz="1800" dirty="0" smtClean="0">
                <a:latin typeface="Arial" panose="020B0604020202020204" pitchFamily="34" charset="0"/>
              </a:rPr>
              <a:t>Bieter: mittelständische Unternehmen</a:t>
            </a:r>
          </a:p>
          <a:p>
            <a:pPr marL="285750" indent="-285750">
              <a:lnSpc>
                <a:spcPct val="120000"/>
              </a:lnSpc>
              <a:spcBef>
                <a:spcPct val="20000"/>
              </a:spcBef>
              <a:buFontTx/>
              <a:buChar char="-"/>
              <a:defRPr/>
            </a:pPr>
            <a:endParaRPr lang="de-DE" altLang="de-DE" sz="1800" dirty="0" smtClean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endParaRPr lang="de-DE" altLang="de-DE" sz="1800" b="1" dirty="0" smtClean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de-DE" altLang="de-DE" sz="32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umsplatzhalter 1"/>
          <p:cNvSpPr>
            <a:spLocks noGrp="1"/>
          </p:cNvSpPr>
          <p:nvPr>
            <p:ph type="dt" sz="quarter" idx="14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Sept. 2015</a:t>
            </a:r>
          </a:p>
        </p:txBody>
      </p:sp>
      <p:sp>
        <p:nvSpPr>
          <p:cNvPr id="53251" name="Fußzeilenplatzhalter 2"/>
          <p:cNvSpPr>
            <a:spLocks noGrp="1"/>
          </p:cNvSpPr>
          <p:nvPr>
            <p:ph type="ftr" sz="quarter" idx="1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PPP K296-K318</a:t>
            </a:r>
          </a:p>
          <a:p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3252" name="Foliennummernplatzhalt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Folie </a:t>
            </a:r>
            <a:fld id="{2D49CD35-0B6B-441C-B05D-1C500C285116}" type="slidenum"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pPr/>
              <a:t>26</a:t>
            </a:fld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3253" name="Inhaltsplatzhalter 2"/>
          <p:cNvSpPr txBox="1">
            <a:spLocks/>
          </p:cNvSpPr>
          <p:nvPr/>
        </p:nvSpPr>
        <p:spPr bwMode="auto">
          <a:xfrm>
            <a:off x="755650" y="765175"/>
            <a:ext cx="8280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de-DE" altLang="de-DE" sz="1800" b="1" dirty="0" smtClean="0">
                <a:latin typeface="Arial" panose="020B0604020202020204" pitchFamily="34" charset="0"/>
              </a:rPr>
              <a:t>anfängliche Bauleistungen</a:t>
            </a:r>
          </a:p>
          <a:p>
            <a:pPr marL="285750" indent="-285750">
              <a:lnSpc>
                <a:spcPct val="120000"/>
              </a:lnSpc>
              <a:spcBef>
                <a:spcPct val="20000"/>
              </a:spcBef>
              <a:buFontTx/>
              <a:buChar char="-"/>
              <a:defRPr/>
            </a:pPr>
            <a:r>
              <a:rPr lang="de-DE" altLang="de-DE" sz="1800" dirty="0" smtClean="0">
                <a:latin typeface="Arial" panose="020B0604020202020204" pitchFamily="34" charset="0"/>
              </a:rPr>
              <a:t>Umsetzung der anfänglichen Bauleistungen beider Strecken innerhalb von </a:t>
            </a:r>
          </a:p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de-DE" altLang="de-DE" sz="1800" dirty="0" smtClean="0">
                <a:latin typeface="Arial" panose="020B0604020202020204" pitchFamily="34" charset="0"/>
              </a:rPr>
              <a:t>     nur 2 Jahren (21 km)</a:t>
            </a:r>
          </a:p>
          <a:p>
            <a:pPr marL="285750" indent="-285750">
              <a:lnSpc>
                <a:spcPct val="120000"/>
              </a:lnSpc>
              <a:spcBef>
                <a:spcPct val="20000"/>
              </a:spcBef>
              <a:buFontTx/>
              <a:buChar char="-"/>
              <a:defRPr/>
            </a:pPr>
            <a:r>
              <a:rPr lang="de-DE" altLang="de-DE" sz="1800" dirty="0" smtClean="0">
                <a:latin typeface="Arial" panose="020B0604020202020204" pitchFamily="34" charset="0"/>
              </a:rPr>
              <a:t>vergleichbare Qualität zu </a:t>
            </a:r>
            <a:r>
              <a:rPr lang="de-DE" altLang="de-DE" sz="1800" dirty="0">
                <a:latin typeface="Arial" panose="020B0604020202020204" pitchFamily="34" charset="0"/>
              </a:rPr>
              <a:t>herkömmlichen Vertragsleistungen </a:t>
            </a:r>
            <a:r>
              <a:rPr lang="de-DE" altLang="de-DE" sz="1800" dirty="0" smtClean="0">
                <a:latin typeface="Arial" panose="020B0604020202020204" pitchFamily="34" charset="0"/>
              </a:rPr>
              <a:t>(</a:t>
            </a:r>
            <a:r>
              <a:rPr lang="de-DE" altLang="de-DE" sz="1800" dirty="0" err="1" smtClean="0">
                <a:latin typeface="Arial" panose="020B0604020202020204" pitchFamily="34" charset="0"/>
              </a:rPr>
              <a:t>InLine</a:t>
            </a:r>
            <a:r>
              <a:rPr lang="de-DE" altLang="de-DE" sz="1800" dirty="0" smtClean="0">
                <a:latin typeface="Arial" panose="020B0604020202020204" pitchFamily="34" charset="0"/>
              </a:rPr>
              <a:t> </a:t>
            </a:r>
            <a:r>
              <a:rPr lang="de-DE" altLang="de-DE" sz="1800" dirty="0" err="1" smtClean="0">
                <a:latin typeface="Arial" panose="020B0604020202020204" pitchFamily="34" charset="0"/>
              </a:rPr>
              <a:t>Pave</a:t>
            </a:r>
            <a:r>
              <a:rPr lang="de-DE" altLang="de-DE" sz="1800" dirty="0" smtClean="0">
                <a:latin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20000"/>
              </a:lnSpc>
              <a:spcBef>
                <a:spcPct val="20000"/>
              </a:spcBef>
              <a:buFontTx/>
              <a:buChar char="-"/>
              <a:defRPr/>
            </a:pPr>
            <a:r>
              <a:rPr lang="de-DE" altLang="de-DE" sz="1800" dirty="0" smtClean="0">
                <a:latin typeface="Arial" panose="020B0604020202020204" pitchFamily="34" charset="0"/>
              </a:rPr>
              <a:t>Überwachung der AN-Leistungen erforderlich</a:t>
            </a:r>
            <a:endParaRPr lang="de-DE" altLang="de-DE" sz="1800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ct val="20000"/>
              </a:spcBef>
              <a:buFontTx/>
              <a:buChar char="-"/>
              <a:defRPr/>
            </a:pPr>
            <a:r>
              <a:rPr lang="de-DE" altLang="de-DE" sz="1800" dirty="0" smtClean="0">
                <a:latin typeface="Arial" panose="020B0604020202020204" pitchFamily="34" charset="0"/>
              </a:rPr>
              <a:t>Einbindung von Fördermitteln nach dem Entflechtungsgesetz (früher GVFG)</a:t>
            </a:r>
          </a:p>
          <a:p>
            <a:pPr marL="285750" indent="-285750">
              <a:lnSpc>
                <a:spcPct val="120000"/>
              </a:lnSpc>
              <a:spcBef>
                <a:spcPct val="20000"/>
              </a:spcBef>
              <a:buFontTx/>
              <a:buChar char="-"/>
              <a:defRPr/>
            </a:pPr>
            <a:r>
              <a:rPr lang="de-DE" altLang="de-DE" sz="1800" dirty="0" smtClean="0">
                <a:latin typeface="Arial" panose="020B0604020202020204" pitchFamily="34" charset="0"/>
              </a:rPr>
              <a:t>Nachtragsrisiko durch funktionale Beschreibung AG-seitig reduziert</a:t>
            </a:r>
            <a:br>
              <a:rPr lang="de-DE" altLang="de-DE" sz="1800" dirty="0" smtClean="0">
                <a:latin typeface="Arial" panose="020B0604020202020204" pitchFamily="34" charset="0"/>
              </a:rPr>
            </a:br>
            <a:r>
              <a:rPr lang="de-DE" altLang="de-DE" sz="1800" dirty="0" smtClean="0">
                <a:latin typeface="Arial" panose="020B0604020202020204" pitchFamily="34" charset="0"/>
              </a:rPr>
              <a:t>(wesentlich: gute planerische Vorgaben)</a:t>
            </a:r>
          </a:p>
          <a:p>
            <a:pPr>
              <a:spcBef>
                <a:spcPct val="20000"/>
              </a:spcBef>
              <a:defRPr/>
            </a:pPr>
            <a:endParaRPr lang="de-DE" altLang="de-DE" sz="1800" dirty="0" smtClean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de-DE" altLang="de-DE" sz="1800" dirty="0" smtClean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de-DE" altLang="de-DE" sz="1800" b="1" dirty="0" smtClean="0">
                <a:latin typeface="Arial" panose="020B0604020202020204" pitchFamily="34" charset="0"/>
              </a:rPr>
              <a:t>Erhaltungszeitraum</a:t>
            </a:r>
          </a:p>
          <a:p>
            <a:pPr marL="285750" indent="-285750">
              <a:lnSpc>
                <a:spcPct val="120000"/>
              </a:lnSpc>
              <a:spcBef>
                <a:spcPct val="20000"/>
              </a:spcBef>
              <a:buFontTx/>
              <a:buChar char="-"/>
              <a:defRPr/>
            </a:pPr>
            <a:r>
              <a:rPr lang="de-DE" altLang="de-DE" sz="1800" dirty="0" smtClean="0">
                <a:latin typeface="Arial" panose="020B0604020202020204" pitchFamily="34" charset="0"/>
              </a:rPr>
              <a:t>Sicherstellung einer funktional beschriebenen und messbaren Qualität über </a:t>
            </a:r>
          </a:p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de-DE" altLang="de-DE" sz="1800" dirty="0" smtClean="0">
                <a:latin typeface="Arial" panose="020B0604020202020204" pitchFamily="34" charset="0"/>
              </a:rPr>
              <a:t>    25 Jahre (nicht-substanzzehrende Erhaltung)</a:t>
            </a:r>
          </a:p>
          <a:p>
            <a:pPr marL="285750" indent="-285750">
              <a:lnSpc>
                <a:spcPct val="120000"/>
              </a:lnSpc>
              <a:spcBef>
                <a:spcPct val="20000"/>
              </a:spcBef>
              <a:buFontTx/>
              <a:buChar char="-"/>
              <a:defRPr/>
            </a:pPr>
            <a:r>
              <a:rPr lang="de-DE" altLang="de-DE" sz="1800" dirty="0" smtClean="0">
                <a:latin typeface="Arial" panose="020B0604020202020204" pitchFamily="34" charset="0"/>
              </a:rPr>
              <a:t>Schnittstellen zwischen Betrieb und baulicher Unterhaltung</a:t>
            </a:r>
          </a:p>
          <a:p>
            <a:pPr marL="285750" indent="-285750">
              <a:lnSpc>
                <a:spcPct val="120000"/>
              </a:lnSpc>
              <a:spcBef>
                <a:spcPct val="20000"/>
              </a:spcBef>
              <a:buFontTx/>
              <a:buChar char="-"/>
              <a:defRPr/>
            </a:pPr>
            <a:r>
              <a:rPr lang="de-DE" altLang="de-DE" sz="1800" dirty="0" smtClean="0">
                <a:latin typeface="Arial" panose="020B0604020202020204" pitchFamily="34" charset="0"/>
              </a:rPr>
              <a:t>Management des Informationsaustausches</a:t>
            </a:r>
          </a:p>
          <a:p>
            <a:pPr>
              <a:spcBef>
                <a:spcPct val="20000"/>
              </a:spcBef>
              <a:defRPr/>
            </a:pPr>
            <a:endParaRPr lang="de-DE" altLang="de-DE" sz="32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88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umsplatzhalter 1"/>
          <p:cNvSpPr>
            <a:spLocks noGrp="1"/>
          </p:cNvSpPr>
          <p:nvPr>
            <p:ph type="dt" sz="quarter" idx="14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Sept. 2015</a:t>
            </a:r>
          </a:p>
        </p:txBody>
      </p:sp>
      <p:sp>
        <p:nvSpPr>
          <p:cNvPr id="55299" name="Fußzeilenplatzhalter 2"/>
          <p:cNvSpPr>
            <a:spLocks noGrp="1"/>
          </p:cNvSpPr>
          <p:nvPr>
            <p:ph type="ftr" sz="quarter" idx="1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PPP K296-K318</a:t>
            </a:r>
          </a:p>
        </p:txBody>
      </p:sp>
      <p:sp>
        <p:nvSpPr>
          <p:cNvPr id="55300" name="Foliennummernplatzhalt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Folie </a:t>
            </a:r>
            <a:fld id="{75F72D28-8F97-4147-9A7F-F5250EDB1C79}" type="slidenum"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pPr/>
              <a:t>27</a:t>
            </a:fld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837402" y="4941168"/>
            <a:ext cx="74691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1" tIns="47892" rIns="95781" bIns="47892">
            <a:spAutoFit/>
          </a:bodyPr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83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745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655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Vielen Dank für Ihre Aufmerksamkeit!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887224" cy="32644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umsplatzhalter 1"/>
          <p:cNvSpPr>
            <a:spLocks noGrp="1"/>
          </p:cNvSpPr>
          <p:nvPr>
            <p:ph type="dt" sz="quarter" idx="14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Sept. 2015</a:t>
            </a:r>
          </a:p>
        </p:txBody>
      </p:sp>
      <p:sp>
        <p:nvSpPr>
          <p:cNvPr id="8195" name="Fußzeilenplatzhalter 2"/>
          <p:cNvSpPr>
            <a:spLocks noGrp="1"/>
          </p:cNvSpPr>
          <p:nvPr>
            <p:ph type="ftr" sz="quarter" idx="1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PPP K296-K318</a:t>
            </a:r>
          </a:p>
          <a:p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Folie </a:t>
            </a:r>
            <a:fld id="{CAD4D747-55A6-4767-9543-20ED04FD0B19}" type="slidenum"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pPr/>
              <a:t>3</a:t>
            </a:fld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547813" y="1125538"/>
            <a:ext cx="597693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chemeClr val="accent4">
                    <a:lumMod val="90000"/>
                  </a:schemeClr>
                </a:solidFill>
                <a:latin typeface="+mn-lt"/>
              </a:rPr>
              <a:t>Inhaltsübersicht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584325" y="1628775"/>
            <a:ext cx="597535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de-DE" sz="2400" dirty="0">
                <a:latin typeface="+mn-lt"/>
              </a:rPr>
              <a:t>Ausgangslage</a:t>
            </a:r>
          </a:p>
          <a:p>
            <a:pPr marL="457200" indent="-457200">
              <a:buFontTx/>
              <a:buAutoNum type="arabicPeriod"/>
              <a:defRPr/>
            </a:pPr>
            <a:r>
              <a:rPr lang="de-DE" sz="2400" dirty="0">
                <a:solidFill>
                  <a:schemeClr val="accent4">
                    <a:lumMod val="90000"/>
                  </a:schemeClr>
                </a:solidFill>
                <a:latin typeface="+mn-lt"/>
              </a:rPr>
              <a:t>Veranlassung für ein PPP</a:t>
            </a:r>
          </a:p>
          <a:p>
            <a:pPr marL="457200" indent="-457200">
              <a:buFontTx/>
              <a:buAutoNum type="arabicPeriod"/>
              <a:defRPr/>
            </a:pPr>
            <a:r>
              <a:rPr lang="de-DE" sz="2400" dirty="0">
                <a:solidFill>
                  <a:schemeClr val="accent4">
                    <a:lumMod val="90000"/>
                  </a:schemeClr>
                </a:solidFill>
                <a:latin typeface="+mn-lt"/>
              </a:rPr>
              <a:t>Vorbereitung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de-DE" sz="2400" dirty="0">
                <a:solidFill>
                  <a:schemeClr val="accent4">
                    <a:lumMod val="90000"/>
                  </a:schemeClr>
                </a:solidFill>
                <a:latin typeface="+mn-lt"/>
              </a:rPr>
              <a:t>Realisierung</a:t>
            </a:r>
          </a:p>
          <a:p>
            <a:pPr marL="457200" indent="-457200">
              <a:buFontTx/>
              <a:buAutoNum type="arabicPeriod"/>
              <a:defRPr/>
            </a:pPr>
            <a:r>
              <a:rPr lang="de-DE" sz="2400" dirty="0">
                <a:solidFill>
                  <a:schemeClr val="accent4">
                    <a:lumMod val="90000"/>
                  </a:schemeClr>
                </a:solidFill>
                <a:latin typeface="+mn-lt"/>
              </a:rPr>
              <a:t>Resümee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umsplatzhalter 1"/>
          <p:cNvSpPr>
            <a:spLocks noGrp="1"/>
          </p:cNvSpPr>
          <p:nvPr>
            <p:ph type="dt" sz="quarter" idx="14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Sept. 2015</a:t>
            </a:r>
          </a:p>
        </p:txBody>
      </p:sp>
      <p:sp>
        <p:nvSpPr>
          <p:cNvPr id="10243" name="Fußzeilenplatzhalter 2"/>
          <p:cNvSpPr>
            <a:spLocks noGrp="1"/>
          </p:cNvSpPr>
          <p:nvPr>
            <p:ph type="ftr" sz="quarter" idx="1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PPP K296-K318</a:t>
            </a:r>
          </a:p>
          <a:p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0244" name="Foliennummernplatzhalt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Folie </a:t>
            </a:r>
            <a:fld id="{23A1D08D-6D84-498B-A45C-C165F8FB9C46}" type="slidenum"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pPr/>
              <a:t>4</a:t>
            </a:fld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531100" y="6165850"/>
            <a:ext cx="1655763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000" dirty="0">
                <a:latin typeface="+mn-lt"/>
              </a:rPr>
              <a:t>Quelle: Google </a:t>
            </a:r>
            <a:r>
              <a:rPr lang="de-DE" sz="1000" dirty="0" err="1">
                <a:latin typeface="+mn-lt"/>
              </a:rPr>
              <a:t>Maps</a:t>
            </a:r>
            <a:endParaRPr lang="de-DE" sz="1000" dirty="0">
              <a:latin typeface="+mn-lt"/>
            </a:endParaRPr>
          </a:p>
        </p:txBody>
      </p:sp>
      <p:pic>
        <p:nvPicPr>
          <p:cNvPr id="10246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601663"/>
            <a:ext cx="4678363" cy="556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557338"/>
            <a:ext cx="2513012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495550" y="3702050"/>
            <a:ext cx="20764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000" dirty="0">
                <a:latin typeface="+mn-lt"/>
              </a:rPr>
              <a:t>Quelle: Wikipedia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101725" y="4649788"/>
            <a:ext cx="3830638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 smtClean="0">
                <a:latin typeface="+mn-lt"/>
              </a:rPr>
              <a:t>Größe:</a:t>
            </a:r>
          </a:p>
          <a:p>
            <a:pPr marL="342900" indent="-342900">
              <a:buFontTx/>
              <a:buChar char="-"/>
              <a:defRPr/>
            </a:pPr>
            <a:r>
              <a:rPr lang="de-DE" sz="2000" dirty="0" smtClean="0">
                <a:latin typeface="+mn-lt"/>
              </a:rPr>
              <a:t>ca</a:t>
            </a:r>
            <a:r>
              <a:rPr lang="de-DE" sz="2000" dirty="0">
                <a:latin typeface="+mn-lt"/>
              </a:rPr>
              <a:t>. </a:t>
            </a:r>
            <a:r>
              <a:rPr lang="de-DE" sz="2000" dirty="0" smtClean="0">
                <a:latin typeface="+mn-lt"/>
              </a:rPr>
              <a:t>1.400 </a:t>
            </a:r>
            <a:r>
              <a:rPr lang="de-DE" sz="2000" dirty="0">
                <a:latin typeface="+mj-lt"/>
              </a:rPr>
              <a:t>km²</a:t>
            </a:r>
          </a:p>
          <a:p>
            <a:pPr marL="342900" indent="-342900">
              <a:buFontTx/>
              <a:buChar char="-"/>
              <a:defRPr/>
            </a:pPr>
            <a:r>
              <a:rPr lang="de-DE" sz="2000" dirty="0">
                <a:latin typeface="+mn-lt"/>
              </a:rPr>
              <a:t>ca. 160.000 </a:t>
            </a:r>
            <a:r>
              <a:rPr lang="de-DE" sz="2000" dirty="0" err="1">
                <a:latin typeface="+mn-lt"/>
              </a:rPr>
              <a:t>Ew</a:t>
            </a:r>
            <a:r>
              <a:rPr lang="de-DE" sz="2000" dirty="0">
                <a:latin typeface="+mn-lt"/>
              </a:rPr>
              <a:t> </a:t>
            </a:r>
          </a:p>
          <a:p>
            <a:pPr marL="342900" indent="-342900">
              <a:buFontTx/>
              <a:buChar char="-"/>
              <a:defRPr/>
            </a:pPr>
            <a:endParaRPr lang="de-DE" sz="2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umsplatzhalter 1"/>
          <p:cNvSpPr>
            <a:spLocks noGrp="1"/>
          </p:cNvSpPr>
          <p:nvPr>
            <p:ph type="dt" sz="quarter" idx="14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Sept. 2015</a:t>
            </a:r>
          </a:p>
        </p:txBody>
      </p:sp>
      <p:sp>
        <p:nvSpPr>
          <p:cNvPr id="12291" name="Fußzeilenplatzhalter 2"/>
          <p:cNvSpPr>
            <a:spLocks noGrp="1"/>
          </p:cNvSpPr>
          <p:nvPr>
            <p:ph type="ftr" sz="quarter" idx="1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PPP K296-K318</a:t>
            </a:r>
          </a:p>
          <a:p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Foliennummernplatzhalt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Folie </a:t>
            </a:r>
            <a:fld id="{883F5191-A00E-434E-B27F-9C9AC689C8A5}" type="slidenum"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pPr/>
              <a:t>5</a:t>
            </a:fld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84238" y="1219200"/>
            <a:ext cx="3832225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>
                <a:latin typeface="+mn-lt"/>
              </a:rPr>
              <a:t>Ländlich </a:t>
            </a:r>
            <a:r>
              <a:rPr lang="de-DE" sz="2000" dirty="0" smtClean="0">
                <a:latin typeface="+mn-lt"/>
              </a:rPr>
              <a:t>geprägt:</a:t>
            </a:r>
            <a:endParaRPr lang="de-DE" sz="2000" dirty="0">
              <a:latin typeface="+mn-lt"/>
            </a:endParaRPr>
          </a:p>
          <a:p>
            <a:pPr>
              <a:defRPr/>
            </a:pPr>
            <a:endParaRPr lang="de-DE" sz="2000" dirty="0">
              <a:latin typeface="+mn-lt"/>
            </a:endParaRPr>
          </a:p>
          <a:p>
            <a:pPr marL="342900" indent="-342900">
              <a:buFontTx/>
              <a:buChar char="-"/>
              <a:defRPr/>
            </a:pPr>
            <a:r>
              <a:rPr lang="de-DE" sz="2000" dirty="0" smtClean="0">
                <a:latin typeface="+mn-lt"/>
              </a:rPr>
              <a:t>intensive Tierhaltung</a:t>
            </a:r>
            <a:endParaRPr lang="de-DE" sz="2000" dirty="0">
              <a:latin typeface="+mn-lt"/>
            </a:endParaRPr>
          </a:p>
          <a:p>
            <a:pPr marL="342900" indent="-342900">
              <a:buFontTx/>
              <a:buChar char="-"/>
              <a:defRPr/>
            </a:pPr>
            <a:r>
              <a:rPr lang="de-DE" sz="2000" dirty="0">
                <a:latin typeface="+mj-lt"/>
              </a:rPr>
              <a:t>Gemüseanbau</a:t>
            </a:r>
          </a:p>
          <a:p>
            <a:pPr marL="342900" indent="-342900">
              <a:buFontTx/>
              <a:buChar char="-"/>
              <a:defRPr/>
            </a:pPr>
            <a:r>
              <a:rPr lang="de-DE" sz="2000" dirty="0">
                <a:latin typeface="+mn-lt"/>
              </a:rPr>
              <a:t>Gewerbe- u. Industrie</a:t>
            </a:r>
          </a:p>
        </p:txBody>
      </p:sp>
      <p:pic>
        <p:nvPicPr>
          <p:cNvPr id="1229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2770188"/>
            <a:ext cx="3021013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7067550" y="5060950"/>
            <a:ext cx="20764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000" dirty="0">
                <a:latin typeface="+mn-lt"/>
              </a:rPr>
              <a:t>Quelle: </a:t>
            </a:r>
            <a:r>
              <a:rPr lang="de-DE" sz="1000" dirty="0" err="1">
                <a:latin typeface="+mn-lt"/>
              </a:rPr>
              <a:t>Mählmann</a:t>
            </a:r>
            <a:r>
              <a:rPr lang="de-DE" sz="1000" dirty="0">
                <a:latin typeface="+mn-lt"/>
              </a:rPr>
              <a:t> Gemüsebau</a:t>
            </a:r>
          </a:p>
        </p:txBody>
      </p:sp>
      <p:pic>
        <p:nvPicPr>
          <p:cNvPr id="12296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3" y="523875"/>
            <a:ext cx="375602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7845425" y="2417763"/>
            <a:ext cx="2078038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000" dirty="0">
                <a:latin typeface="+mn-lt"/>
              </a:rPr>
              <a:t>Quelle: Wikipedia</a:t>
            </a:r>
          </a:p>
        </p:txBody>
      </p:sp>
      <p:pic>
        <p:nvPicPr>
          <p:cNvPr id="12298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3946525"/>
            <a:ext cx="4454525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4311650" y="6210300"/>
            <a:ext cx="2078038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000" dirty="0">
                <a:latin typeface="+mn-lt"/>
              </a:rPr>
              <a:t>Quelle: </a:t>
            </a:r>
            <a:r>
              <a:rPr lang="de-DE" sz="1000" dirty="0" err="1">
                <a:latin typeface="+mn-lt"/>
              </a:rPr>
              <a:t>Immowelt</a:t>
            </a:r>
            <a:endParaRPr lang="de-DE" sz="10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1"/>
          <p:cNvSpPr>
            <a:spLocks noGrp="1"/>
          </p:cNvSpPr>
          <p:nvPr>
            <p:ph type="dt" sz="quarter" idx="14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Sept. 2015</a:t>
            </a:r>
          </a:p>
        </p:txBody>
      </p:sp>
      <p:sp>
        <p:nvSpPr>
          <p:cNvPr id="14339" name="Fußzeilenplatzhalter 2"/>
          <p:cNvSpPr>
            <a:spLocks noGrp="1"/>
          </p:cNvSpPr>
          <p:nvPr>
            <p:ph type="ftr" sz="quarter" idx="1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PPP K296-K318</a:t>
            </a:r>
          </a:p>
          <a:p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Folie </a:t>
            </a:r>
            <a:fld id="{6DCECB61-FFC5-4FCD-8C16-7706BC411EA4}" type="slidenum"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pPr/>
              <a:t>6</a:t>
            </a:fld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259632" y="680618"/>
            <a:ext cx="7416800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b="1" dirty="0">
                <a:latin typeface="+mn-lt"/>
              </a:rPr>
              <a:t>K-Straßennetz Landkreis </a:t>
            </a:r>
            <a:r>
              <a:rPr lang="de-DE" sz="2000" b="1" dirty="0" smtClean="0">
                <a:latin typeface="+mn-lt"/>
              </a:rPr>
              <a:t>Cloppenburg in 2010</a:t>
            </a:r>
          </a:p>
          <a:p>
            <a:pPr>
              <a:defRPr/>
            </a:pPr>
            <a:endParaRPr lang="de-DE" sz="2000" dirty="0">
              <a:latin typeface="+mn-lt"/>
            </a:endParaRPr>
          </a:p>
          <a:p>
            <a:pPr>
              <a:defRPr/>
            </a:pPr>
            <a:r>
              <a:rPr lang="de-DE" sz="2000" dirty="0">
                <a:latin typeface="+mn-lt"/>
              </a:rPr>
              <a:t>Länge: </a:t>
            </a:r>
            <a:endParaRPr lang="de-DE" sz="2000" dirty="0" smtClean="0">
              <a:latin typeface="+mn-lt"/>
            </a:endParaRPr>
          </a:p>
          <a:p>
            <a:pPr>
              <a:defRPr/>
            </a:pPr>
            <a:r>
              <a:rPr lang="de-DE" sz="2000" dirty="0" smtClean="0">
                <a:latin typeface="+mn-lt"/>
              </a:rPr>
              <a:t>-    ca</a:t>
            </a:r>
            <a:r>
              <a:rPr lang="de-DE" sz="2000" dirty="0">
                <a:latin typeface="+mn-lt"/>
              </a:rPr>
              <a:t>. 350 </a:t>
            </a:r>
            <a:r>
              <a:rPr lang="de-DE" sz="2000" dirty="0" smtClean="0">
                <a:latin typeface="+mn-lt"/>
              </a:rPr>
              <a:t>km</a:t>
            </a:r>
            <a:endParaRPr lang="de-DE" sz="2000" dirty="0">
              <a:latin typeface="+mj-lt"/>
            </a:endParaRPr>
          </a:p>
          <a:p>
            <a:pPr>
              <a:defRPr/>
            </a:pPr>
            <a:r>
              <a:rPr lang="de-DE" sz="2000" dirty="0" smtClean="0">
                <a:latin typeface="+mj-lt"/>
              </a:rPr>
              <a:t>Zustand: </a:t>
            </a:r>
            <a:endParaRPr lang="de-DE" sz="2000" dirty="0">
              <a:latin typeface="+mj-lt"/>
            </a:endParaRPr>
          </a:p>
          <a:p>
            <a:pPr marL="342900" indent="-342900">
              <a:buFontTx/>
              <a:buChar char="-"/>
              <a:defRPr/>
            </a:pPr>
            <a:r>
              <a:rPr lang="de-DE" sz="2000" dirty="0">
                <a:latin typeface="+mj-lt"/>
              </a:rPr>
              <a:t>stark sanierungsbedürftiges Straßennetz</a:t>
            </a:r>
          </a:p>
          <a:p>
            <a:pPr marL="342900" indent="-342900">
              <a:buFontTx/>
              <a:buChar char="-"/>
              <a:defRPr/>
            </a:pPr>
            <a:r>
              <a:rPr lang="de-DE" sz="2000" dirty="0">
                <a:latin typeface="+mj-lt"/>
              </a:rPr>
              <a:t>ca. 50% Fahrbahnbreite &lt; 6,0m </a:t>
            </a:r>
            <a:endParaRPr lang="de-DE" sz="2000" dirty="0"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17" y="2952117"/>
            <a:ext cx="4244235" cy="317007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946" y="2952117"/>
            <a:ext cx="4038646" cy="31700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umsplatzhalter 1"/>
          <p:cNvSpPr>
            <a:spLocks noGrp="1"/>
          </p:cNvSpPr>
          <p:nvPr>
            <p:ph type="dt" sz="quarter" idx="14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Sept. 2015</a:t>
            </a:r>
          </a:p>
        </p:txBody>
      </p:sp>
      <p:sp>
        <p:nvSpPr>
          <p:cNvPr id="16387" name="Fußzeilenplatzhalter 2"/>
          <p:cNvSpPr>
            <a:spLocks noGrp="1"/>
          </p:cNvSpPr>
          <p:nvPr>
            <p:ph type="ftr" sz="quarter" idx="1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PPP K296-K318</a:t>
            </a:r>
          </a:p>
          <a:p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Folie </a:t>
            </a:r>
            <a:fld id="{11643199-2A88-479A-8C7E-552FE58C9526}" type="slidenum"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pPr/>
              <a:t>7</a:t>
            </a:fld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547813" y="1125538"/>
            <a:ext cx="597693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chemeClr val="accent4">
                    <a:lumMod val="90000"/>
                  </a:schemeClr>
                </a:solidFill>
                <a:latin typeface="+mn-lt"/>
              </a:rPr>
              <a:t>Inhaltsübersicht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584325" y="1628775"/>
            <a:ext cx="597535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de-DE" sz="2400" dirty="0">
                <a:solidFill>
                  <a:schemeClr val="accent4">
                    <a:lumMod val="90000"/>
                  </a:schemeClr>
                </a:solidFill>
                <a:latin typeface="+mn-lt"/>
              </a:rPr>
              <a:t>Ausgangslage</a:t>
            </a:r>
          </a:p>
          <a:p>
            <a:pPr marL="457200" indent="-457200">
              <a:buFontTx/>
              <a:buAutoNum type="arabicPeriod"/>
              <a:defRPr/>
            </a:pPr>
            <a:r>
              <a:rPr lang="de-DE" sz="2400" dirty="0">
                <a:latin typeface="+mn-lt"/>
              </a:rPr>
              <a:t>Veranlassung für ein PPP</a:t>
            </a:r>
          </a:p>
          <a:p>
            <a:pPr marL="457200" indent="-457200">
              <a:buFontTx/>
              <a:buAutoNum type="arabicPeriod"/>
              <a:defRPr/>
            </a:pPr>
            <a:r>
              <a:rPr lang="de-DE" sz="2400" dirty="0">
                <a:solidFill>
                  <a:schemeClr val="accent4">
                    <a:lumMod val="90000"/>
                  </a:schemeClr>
                </a:solidFill>
                <a:latin typeface="+mn-lt"/>
              </a:rPr>
              <a:t>Vorbereitung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de-DE" sz="2400" dirty="0">
                <a:solidFill>
                  <a:schemeClr val="accent4">
                    <a:lumMod val="90000"/>
                  </a:schemeClr>
                </a:solidFill>
                <a:latin typeface="+mn-lt"/>
              </a:rPr>
              <a:t>Realisierung</a:t>
            </a:r>
          </a:p>
          <a:p>
            <a:pPr marL="457200" indent="-457200">
              <a:buFontTx/>
              <a:buAutoNum type="arabicPeriod"/>
              <a:defRPr/>
            </a:pPr>
            <a:r>
              <a:rPr lang="de-DE" sz="2400" dirty="0">
                <a:solidFill>
                  <a:schemeClr val="accent4">
                    <a:lumMod val="90000"/>
                  </a:schemeClr>
                </a:solidFill>
                <a:latin typeface="+mn-lt"/>
              </a:rPr>
              <a:t>Resümee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umsplatzhalter 1"/>
          <p:cNvSpPr>
            <a:spLocks noGrp="1"/>
          </p:cNvSpPr>
          <p:nvPr>
            <p:ph type="dt" sz="quarter" idx="14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Sept. 2015</a:t>
            </a:r>
          </a:p>
        </p:txBody>
      </p:sp>
      <p:sp>
        <p:nvSpPr>
          <p:cNvPr id="18435" name="Fußzeilenplatzhalter 2"/>
          <p:cNvSpPr>
            <a:spLocks noGrp="1"/>
          </p:cNvSpPr>
          <p:nvPr>
            <p:ph type="ftr" sz="quarter" idx="1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PPP K296-K318</a:t>
            </a:r>
          </a:p>
          <a:p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8436" name="Foliennummernplatzhalt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Folie </a:t>
            </a:r>
            <a:fld id="{7F8FE3E4-4C21-4164-BF79-F1F05663F6F2}" type="slidenum"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pPr/>
              <a:t>8</a:t>
            </a:fld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99592" y="1152897"/>
            <a:ext cx="7561263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b="1" dirty="0" smtClean="0">
                <a:latin typeface="+mn-lt"/>
              </a:rPr>
              <a:t>Veranlassung:</a:t>
            </a:r>
          </a:p>
          <a:p>
            <a:pPr marL="342900" indent="-342900">
              <a:buFontTx/>
              <a:buChar char="-"/>
              <a:defRPr/>
            </a:pPr>
            <a:endParaRPr lang="de-DE" sz="2000" dirty="0">
              <a:latin typeface="+mn-lt"/>
            </a:endParaRPr>
          </a:p>
          <a:p>
            <a:pPr marL="342900" indent="-342900">
              <a:buFontTx/>
              <a:buChar char="-"/>
              <a:defRPr/>
            </a:pPr>
            <a:r>
              <a:rPr lang="de-DE" sz="2000" dirty="0" smtClean="0">
                <a:latin typeface="+mn-lt"/>
              </a:rPr>
              <a:t>großer </a:t>
            </a:r>
            <a:r>
              <a:rPr lang="de-DE" sz="2000" dirty="0">
                <a:latin typeface="+mn-lt"/>
              </a:rPr>
              <a:t>Sanierungsbedarf</a:t>
            </a:r>
          </a:p>
          <a:p>
            <a:pPr marL="342900" indent="-342900">
              <a:buFontTx/>
              <a:buChar char="-"/>
              <a:defRPr/>
            </a:pPr>
            <a:r>
              <a:rPr lang="de-DE" sz="2000" dirty="0">
                <a:latin typeface="+mn-lt"/>
              </a:rPr>
              <a:t>begrenzte finanzielle Mittel des Landkreises</a:t>
            </a:r>
          </a:p>
          <a:p>
            <a:pPr marL="342900" indent="-342900">
              <a:buFontTx/>
              <a:buChar char="-"/>
              <a:defRPr/>
            </a:pPr>
            <a:r>
              <a:rPr lang="de-DE" sz="2000" dirty="0">
                <a:latin typeface="+mn-lt"/>
              </a:rPr>
              <a:t>Zuschüsse für Sanierungsprojekte waren kaum zu bekommen</a:t>
            </a:r>
          </a:p>
          <a:p>
            <a:pPr>
              <a:defRPr/>
            </a:pPr>
            <a:endParaRPr lang="de-DE" sz="2000" dirty="0" smtClean="0">
              <a:latin typeface="+mn-lt"/>
            </a:endParaRPr>
          </a:p>
          <a:p>
            <a:pPr>
              <a:defRPr/>
            </a:pPr>
            <a:endParaRPr lang="de-DE" sz="2000" dirty="0">
              <a:latin typeface="+mn-lt"/>
            </a:endParaRPr>
          </a:p>
          <a:p>
            <a:pPr>
              <a:defRPr/>
            </a:pPr>
            <a:r>
              <a:rPr lang="de-DE" sz="2000" b="1" dirty="0">
                <a:latin typeface="+mn-lt"/>
              </a:rPr>
              <a:t>Idee:</a:t>
            </a:r>
          </a:p>
          <a:p>
            <a:pPr>
              <a:defRPr/>
            </a:pPr>
            <a:endParaRPr lang="de-DE" sz="2000" dirty="0" smtClean="0">
              <a:latin typeface="+mn-lt"/>
            </a:endParaRPr>
          </a:p>
          <a:p>
            <a:pPr>
              <a:defRPr/>
            </a:pPr>
            <a:r>
              <a:rPr lang="de-DE" sz="2000" dirty="0" smtClean="0">
                <a:latin typeface="+mn-lt"/>
              </a:rPr>
              <a:t>private </a:t>
            </a:r>
            <a:r>
              <a:rPr lang="de-DE" sz="2000" dirty="0">
                <a:latin typeface="+mn-lt"/>
              </a:rPr>
              <a:t>Mittel in Anspruch nehmen</a:t>
            </a:r>
          </a:p>
          <a:p>
            <a:pPr>
              <a:defRPr/>
            </a:pPr>
            <a:endParaRPr lang="de-DE" sz="2000" dirty="0">
              <a:latin typeface="+mn-lt"/>
            </a:endParaRPr>
          </a:p>
          <a:p>
            <a:pPr>
              <a:defRPr/>
            </a:pPr>
            <a:endParaRPr lang="de-DE" sz="2000" dirty="0" smtClean="0">
              <a:latin typeface="+mn-lt"/>
            </a:endParaRPr>
          </a:p>
          <a:p>
            <a:pPr>
              <a:defRPr/>
            </a:pPr>
            <a:r>
              <a:rPr lang="de-DE" sz="2000" b="1" dirty="0" smtClean="0">
                <a:latin typeface="+mn-lt"/>
              </a:rPr>
              <a:t>Grundlage:</a:t>
            </a:r>
          </a:p>
          <a:p>
            <a:pPr>
              <a:defRPr/>
            </a:pPr>
            <a:endParaRPr lang="de-DE" sz="2000" dirty="0">
              <a:latin typeface="+mn-lt"/>
            </a:endParaRPr>
          </a:p>
          <a:p>
            <a:pPr>
              <a:defRPr/>
            </a:pPr>
            <a:r>
              <a:rPr lang="de-DE" sz="2000" dirty="0" smtClean="0">
                <a:latin typeface="+mn-lt"/>
              </a:rPr>
              <a:t>Landesregierung </a:t>
            </a:r>
            <a:r>
              <a:rPr lang="de-DE" sz="2000" dirty="0">
                <a:latin typeface="+mn-lt"/>
              </a:rPr>
              <a:t>sah PPP positiv, stellte Zuschüsse in Aussicht</a:t>
            </a:r>
          </a:p>
          <a:p>
            <a:pPr>
              <a:defRPr/>
            </a:pPr>
            <a:endParaRPr lang="de-DE" sz="2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umsplatzhalter 1"/>
          <p:cNvSpPr>
            <a:spLocks noGrp="1"/>
          </p:cNvSpPr>
          <p:nvPr>
            <p:ph type="dt" sz="quarter" idx="14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Sept. 2015</a:t>
            </a:r>
          </a:p>
        </p:txBody>
      </p:sp>
      <p:sp>
        <p:nvSpPr>
          <p:cNvPr id="20483" name="Fußzeilenplatzhalter 2"/>
          <p:cNvSpPr>
            <a:spLocks noGrp="1"/>
          </p:cNvSpPr>
          <p:nvPr>
            <p:ph type="ftr" sz="quarter" idx="1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PPP K296-K318</a:t>
            </a:r>
          </a:p>
          <a:p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Foliennummernplatzhalt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t>Folie </a:t>
            </a:r>
            <a:fld id="{54A9613E-8BC6-45F4-8149-68D3E344AF4B}" type="slidenum">
              <a:rPr lang="de-DE" altLang="de-DE" smtClean="0">
                <a:solidFill>
                  <a:schemeClr val="bg2"/>
                </a:solidFill>
                <a:latin typeface="Arial" panose="020B0604020202020204" pitchFamily="34" charset="0"/>
              </a:rPr>
              <a:pPr/>
              <a:t>9</a:t>
            </a:fld>
            <a:endParaRPr lang="de-DE" altLang="de-DE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00113" y="908050"/>
            <a:ext cx="7561262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b="1" dirty="0">
                <a:latin typeface="+mn-lt"/>
              </a:rPr>
              <a:t>K 296 + K 318 im </a:t>
            </a:r>
            <a:r>
              <a:rPr lang="de-DE" sz="2000" b="1" dirty="0" err="1">
                <a:latin typeface="+mn-lt"/>
              </a:rPr>
              <a:t>Saterland</a:t>
            </a:r>
            <a:r>
              <a:rPr lang="de-DE" sz="2000" b="1" dirty="0" smtClean="0">
                <a:latin typeface="+mn-lt"/>
              </a:rPr>
              <a:t>:</a:t>
            </a:r>
          </a:p>
          <a:p>
            <a:pPr>
              <a:defRPr/>
            </a:pPr>
            <a:endParaRPr lang="de-DE" sz="2000" b="1" dirty="0">
              <a:latin typeface="+mn-lt"/>
            </a:endParaRPr>
          </a:p>
          <a:p>
            <a:pPr marL="342900" indent="-342900">
              <a:buFontTx/>
              <a:buChar char="-"/>
              <a:defRPr/>
            </a:pPr>
            <a:r>
              <a:rPr lang="de-DE" sz="2000" dirty="0">
                <a:latin typeface="+mn-lt"/>
              </a:rPr>
              <a:t>sanierungsbedürftig</a:t>
            </a:r>
          </a:p>
          <a:p>
            <a:pPr marL="342900" indent="-342900">
              <a:buFontTx/>
              <a:buChar char="-"/>
              <a:defRPr/>
            </a:pPr>
            <a:r>
              <a:rPr lang="de-DE" sz="2000" dirty="0">
                <a:latin typeface="+mn-lt"/>
              </a:rPr>
              <a:t>geringe Fahrbahnbreite (ca. 5,20m bzw. 5,50m)</a:t>
            </a:r>
          </a:p>
          <a:p>
            <a:pPr marL="342900" indent="-342900">
              <a:buFontTx/>
              <a:buChar char="-"/>
              <a:defRPr/>
            </a:pPr>
            <a:r>
              <a:rPr lang="de-DE" sz="2000" dirty="0">
                <a:latin typeface="+mn-lt"/>
              </a:rPr>
              <a:t>hohe Verkehrsbelastung durch Lkw und </a:t>
            </a:r>
            <a:r>
              <a:rPr lang="de-DE" sz="2000" dirty="0" err="1">
                <a:latin typeface="+mn-lt"/>
              </a:rPr>
              <a:t>landw</a:t>
            </a:r>
            <a:r>
              <a:rPr lang="de-DE" sz="2000" dirty="0">
                <a:latin typeface="+mn-lt"/>
              </a:rPr>
              <a:t>.  </a:t>
            </a:r>
            <a:r>
              <a:rPr lang="de-DE" sz="2000" dirty="0" err="1">
                <a:latin typeface="+mn-lt"/>
              </a:rPr>
              <a:t>Fz</a:t>
            </a:r>
            <a:endParaRPr lang="de-DE" sz="2000" dirty="0">
              <a:latin typeface="+mn-lt"/>
            </a:endParaRPr>
          </a:p>
          <a:p>
            <a:pPr>
              <a:defRPr/>
            </a:pPr>
            <a:endParaRPr lang="de-DE" sz="2000" dirty="0" smtClean="0">
              <a:latin typeface="+mn-lt"/>
            </a:endParaRPr>
          </a:p>
          <a:p>
            <a:pPr>
              <a:defRPr/>
            </a:pPr>
            <a:endParaRPr lang="de-DE" sz="2000" dirty="0" smtClean="0">
              <a:latin typeface="+mn-lt"/>
            </a:endParaRPr>
          </a:p>
          <a:p>
            <a:pPr>
              <a:defRPr/>
            </a:pPr>
            <a:endParaRPr lang="de-DE" sz="2000" dirty="0">
              <a:latin typeface="+mn-lt"/>
            </a:endParaRPr>
          </a:p>
          <a:p>
            <a:pPr>
              <a:defRPr/>
            </a:pPr>
            <a:r>
              <a:rPr lang="de-DE" sz="2000" b="1" dirty="0">
                <a:latin typeface="+mn-lt"/>
              </a:rPr>
              <a:t>Voraussetzungen für die Realisierung waren gegeben</a:t>
            </a:r>
            <a:r>
              <a:rPr lang="de-DE" sz="2000" b="1" dirty="0" smtClean="0">
                <a:latin typeface="+mn-lt"/>
              </a:rPr>
              <a:t>:</a:t>
            </a:r>
          </a:p>
          <a:p>
            <a:pPr>
              <a:defRPr/>
            </a:pPr>
            <a:endParaRPr lang="de-DE" sz="2000" b="1" dirty="0">
              <a:latin typeface="+mn-lt"/>
            </a:endParaRPr>
          </a:p>
          <a:p>
            <a:pPr marL="342900" indent="-342900">
              <a:buFontTx/>
              <a:buChar char="-"/>
              <a:defRPr/>
            </a:pPr>
            <a:r>
              <a:rPr lang="de-DE" sz="2000" dirty="0">
                <a:latin typeface="+mn-lt"/>
              </a:rPr>
              <a:t>K 296 auf ca. 12,7km Sanierung und Ausbau auf 6,0m und tlw. Radwegbau beschlossen,   </a:t>
            </a:r>
          </a:p>
          <a:p>
            <a:pPr>
              <a:defRPr/>
            </a:pPr>
            <a:r>
              <a:rPr lang="de-DE" sz="2000" dirty="0">
                <a:latin typeface="+mn-lt"/>
              </a:rPr>
              <a:t>     Baurecht vorhanden</a:t>
            </a:r>
          </a:p>
          <a:p>
            <a:pPr marL="342900" indent="-342900">
              <a:buFontTx/>
              <a:buChar char="-"/>
              <a:defRPr/>
            </a:pPr>
            <a:r>
              <a:rPr lang="de-DE" sz="2000" dirty="0">
                <a:latin typeface="+mn-lt"/>
              </a:rPr>
              <a:t>K 318 auf ca. 8,9km Ausbau auf 6,50m (RQ 9,5) und tlw. Verlegung  sowie </a:t>
            </a:r>
          </a:p>
          <a:p>
            <a:pPr>
              <a:defRPr/>
            </a:pPr>
            <a:r>
              <a:rPr lang="de-DE" sz="2000" dirty="0">
                <a:latin typeface="+mn-lt"/>
              </a:rPr>
              <a:t>     Radwegbau beschlossen und Baurecht vorhanden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tamt Rückstandskontrolldienst">
  <a:themeElements>
    <a:clrScheme name="Benutzerdefiniert 2">
      <a:dk1>
        <a:srgbClr val="000000"/>
      </a:dk1>
      <a:lt1>
        <a:srgbClr val="000000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enutzerdefiniert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EC2D00"/>
            </a:gs>
            <a:gs pos="100000">
              <a:srgbClr val="CC9900"/>
            </a:gs>
          </a:gsLst>
          <a:lin ang="27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EC2D00"/>
            </a:gs>
            <a:gs pos="100000">
              <a:srgbClr val="CC9900"/>
            </a:gs>
          </a:gsLst>
          <a:lin ang="27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n-lt"/>
          </a:defRPr>
        </a:defPPr>
      </a:lstStyle>
    </a:txDef>
  </a:objectDefaults>
  <a:extraClrSchemeLst>
    <a:extraClrScheme>
      <a:clrScheme name="Vetamt Rückstandskontrolldiens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tamt Rückstandskontrolldiens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tamt Rückstandskontrolldiens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tamt Rückstandskontrolldiens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tamt Rückstandskontrolldiens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tamt Rückstandskontrolldiens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tamt Rückstandskontrolldiens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F:\Amt\AMT39\WINDATEN\Vorlagen\Praesentationen\Vetamt Rückstandskontrolldienst.ppt</Template>
  <TotalTime>0</TotalTime>
  <Words>1589</Words>
  <Application>Microsoft Office PowerPoint</Application>
  <PresentationFormat>Bildschirmpräsentation (4:3)</PresentationFormat>
  <Paragraphs>417</Paragraphs>
  <Slides>27</Slides>
  <Notes>27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2" baseType="lpstr">
      <vt:lpstr>Arial</vt:lpstr>
      <vt:lpstr>Calibri</vt:lpstr>
      <vt:lpstr>Symbol</vt:lpstr>
      <vt:lpstr>Times New Roman</vt:lpstr>
      <vt:lpstr>Vetamt Rückstandskontrolldienst</vt:lpstr>
      <vt:lpstr>N-Bank,  8.09.2015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LKS Cloppenburg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Biogasanlagen</dc:title>
  <dc:creator>Dr. Hubert Krabbe</dc:creator>
  <cp:lastModifiedBy>c0561rr</cp:lastModifiedBy>
  <cp:revision>395</cp:revision>
  <cp:lastPrinted>2015-05-18T15:46:32Z</cp:lastPrinted>
  <dcterms:created xsi:type="dcterms:W3CDTF">2004-02-27T08:15:07Z</dcterms:created>
  <dcterms:modified xsi:type="dcterms:W3CDTF">2015-09-03T12:27:26Z</dcterms:modified>
</cp:coreProperties>
</file>