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4"/>
  </p:notesMasterIdLst>
  <p:sldIdLst>
    <p:sldId id="269" r:id="rId2"/>
    <p:sldId id="270" r:id="rId3"/>
  </p:sldIdLst>
  <p:sldSz cx="9144000" cy="6858000" type="screen4x3"/>
  <p:notesSz cx="6797675" cy="9926638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1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56F"/>
    <a:srgbClr val="242E5A"/>
    <a:srgbClr val="BCC3D6"/>
    <a:srgbClr val="FFFFCC"/>
    <a:srgbClr val="DFD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1854" y="90"/>
      </p:cViewPr>
      <p:guideLst>
        <p:guide orient="horz" pos="4201"/>
        <p:guide pos="532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0DD38-4042-4601-9492-39508B2BF3DB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78374-63C8-4333-870E-BFDCB7CA30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/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Polo" pitchFamily="2" charset="0"/>
              </a:defRPr>
            </a:lvl1pPr>
            <a:lvl2pPr marL="742950" indent="-285750" algn="l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Polo" pitchFamily="2" charset="0"/>
              </a:defRPr>
            </a:lvl2pPr>
            <a:lvl3pPr marL="1143000" indent="-228600" algn="l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Polo" pitchFamily="2" charset="0"/>
              </a:defRPr>
            </a:lvl3pPr>
            <a:lvl4pPr marL="1600200" indent="-228600" algn="l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Polo" pitchFamily="2" charset="0"/>
              </a:defRPr>
            </a:lvl4pPr>
            <a:lvl5pPr marL="2057400" indent="-228600" algn="l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Polo" pitchFamily="2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Polo" pitchFamily="2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Polo" pitchFamily="2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Polo" pitchFamily="2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Polo" pitchFamily="2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F69F01A-8D2B-4A84-AAA0-AF01A6DCC026}" type="slidenum">
              <a:rPr lang="de-DE" altLang="de-DE">
                <a:solidFill>
                  <a:srgbClr val="000000"/>
                </a:solidFill>
                <a:latin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/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Polo" pitchFamily="2" charset="0"/>
              </a:defRPr>
            </a:lvl1pPr>
            <a:lvl2pPr marL="742950" indent="-285750" algn="l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Polo" pitchFamily="2" charset="0"/>
              </a:defRPr>
            </a:lvl2pPr>
            <a:lvl3pPr marL="1143000" indent="-228600" algn="l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Polo" pitchFamily="2" charset="0"/>
              </a:defRPr>
            </a:lvl3pPr>
            <a:lvl4pPr marL="1600200" indent="-228600" algn="l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Polo" pitchFamily="2" charset="0"/>
              </a:defRPr>
            </a:lvl4pPr>
            <a:lvl5pPr marL="2057400" indent="-228600" algn="l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Polo" pitchFamily="2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Polo" pitchFamily="2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Polo" pitchFamily="2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Polo" pitchFamily="2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Polo" pitchFamily="2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F69F01A-8D2B-4A84-AAA0-AF01A6DCC026}" type="slidenum">
              <a:rPr lang="de-DE" altLang="de-DE">
                <a:solidFill>
                  <a:srgbClr val="000000"/>
                </a:solidFill>
                <a:latin typeface="Arial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de-DE" altLang="de-DE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 bwMode="gray">
          <a:xfrm>
            <a:off x="684213" y="3644900"/>
            <a:ext cx="8459788" cy="1008063"/>
            <a:chOff x="684213" y="3644900"/>
            <a:chExt cx="8459788" cy="1008063"/>
          </a:xfrm>
        </p:grpSpPr>
        <p:sp>
          <p:nvSpPr>
            <p:cNvPr id="3083" name="Rectangle 11"/>
            <p:cNvSpPr>
              <a:spLocks noChangeArrowheads="1"/>
            </p:cNvSpPr>
            <p:nvPr userDrawn="1"/>
          </p:nvSpPr>
          <p:spPr bwMode="gray">
            <a:xfrm>
              <a:off x="684213" y="3644900"/>
              <a:ext cx="8459788" cy="1008063"/>
            </a:xfrm>
            <a:prstGeom prst="rect">
              <a:avLst/>
            </a:prstGeom>
            <a:solidFill>
              <a:srgbClr val="EDEBC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4" name="Grafik 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6604000" y="4033538"/>
              <a:ext cx="1868428" cy="454153"/>
            </a:xfrm>
            <a:prstGeom prst="rect">
              <a:avLst/>
            </a:prstGeom>
          </p:spPr>
        </p:pic>
      </p:grpSp>
      <p:sp>
        <p:nvSpPr>
          <p:cNvPr id="3081" name="Rectangle 9"/>
          <p:cNvSpPr>
            <a:spLocks noChangeArrowheads="1"/>
          </p:cNvSpPr>
          <p:nvPr/>
        </p:nvSpPr>
        <p:spPr bwMode="gray">
          <a:xfrm>
            <a:off x="0" y="0"/>
            <a:ext cx="9144000" cy="3429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900113" y="3803326"/>
            <a:ext cx="5424487" cy="749052"/>
          </a:xfrm>
        </p:spPr>
        <p:txBody>
          <a:bodyPr anchor="b" anchorCtr="0"/>
          <a:lstStyle>
            <a:lvl1pPr>
              <a:lnSpc>
                <a:spcPts val="2200"/>
              </a:lnSpc>
              <a:spcAft>
                <a:spcPts val="0"/>
              </a:spcAft>
              <a:defRPr sz="1600" baseline="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  <a:endParaRPr lang="de-DE" altLang="de-DE" noProof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900113" y="692696"/>
            <a:ext cx="5959475" cy="975516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altLang="de-DE" noProof="0" dirty="0"/>
              <a:t>Click </a:t>
            </a:r>
            <a:r>
              <a:rPr lang="de-DE" altLang="de-DE" noProof="0" dirty="0" err="1"/>
              <a:t>to</a:t>
            </a:r>
            <a:r>
              <a:rPr lang="de-DE" altLang="de-DE" noProof="0" dirty="0"/>
              <a:t> </a:t>
            </a:r>
            <a:r>
              <a:rPr lang="de-DE" altLang="de-DE" noProof="0" dirty="0" err="1"/>
              <a:t>edit</a:t>
            </a:r>
            <a:r>
              <a:rPr lang="de-DE" altLang="de-DE" noProof="0" dirty="0"/>
              <a:t> Master title style</a:t>
            </a: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ChangeArrowheads="1"/>
          </p:cNvSpPr>
          <p:nvPr/>
        </p:nvSpPr>
        <p:spPr bwMode="gray">
          <a:xfrm>
            <a:off x="0" y="0"/>
            <a:ext cx="9144000" cy="3429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 bwMode="gray">
          <a:xfrm>
            <a:off x="882448" y="1700808"/>
            <a:ext cx="6120680" cy="1368152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de-DE" sz="1600" dirty="0"/>
              <a:t>Rufen Sie uns gerne an:</a:t>
            </a:r>
            <a:br>
              <a:rPr lang="de-DE" sz="1600" dirty="0"/>
            </a:br>
            <a:r>
              <a:rPr lang="de-DE" sz="1600" dirty="0"/>
              <a:t>Montag bis Freitag von 8.00 bis 17.00 Uhr!</a:t>
            </a:r>
            <a:br>
              <a:rPr lang="de-DE" sz="1600" dirty="0"/>
            </a:br>
            <a:r>
              <a:rPr lang="de-DE" sz="1600" dirty="0"/>
              <a:t>Unsere Infoline: 0511 30031-333</a:t>
            </a:r>
            <a:endParaRPr lang="de-DE" altLang="de-DE" noProof="0" dirty="0"/>
          </a:p>
          <a:p>
            <a:pPr lvl="0"/>
            <a:endParaRPr lang="de-DE" altLang="de-DE" noProof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883093" y="1053083"/>
            <a:ext cx="6120035" cy="503709"/>
          </a:xfrm>
        </p:spPr>
        <p:txBody>
          <a:bodyPr/>
          <a:lstStyle>
            <a:lvl1pPr>
              <a:lnSpc>
                <a:spcPct val="114000"/>
              </a:lnSpc>
              <a:defRPr sz="1400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de-DE" sz="1600" dirty="0"/>
              <a:t>Mehr Informationen zur </a:t>
            </a:r>
            <a:r>
              <a:rPr lang="de-DE" sz="1600" dirty="0" err="1"/>
              <a:t>NBank</a:t>
            </a:r>
            <a:r>
              <a:rPr lang="de-DE" sz="1600" dirty="0"/>
              <a:t> finden Sie </a:t>
            </a:r>
            <a:br>
              <a:rPr lang="de-DE" sz="1600" dirty="0"/>
            </a:br>
            <a:r>
              <a:rPr lang="de-DE" sz="1600" dirty="0"/>
              <a:t>unter </a:t>
            </a:r>
            <a:r>
              <a:rPr lang="de-DE" sz="1600" u="sng" dirty="0"/>
              <a:t>www.nbank.de</a:t>
            </a:r>
            <a:r>
              <a:rPr lang="de-DE" sz="1600" dirty="0"/>
              <a:t>!</a:t>
            </a:r>
            <a:endParaRPr lang="de-DE" altLang="de-DE" noProof="0" dirty="0"/>
          </a:p>
        </p:txBody>
      </p:sp>
      <p:grpSp>
        <p:nvGrpSpPr>
          <p:cNvPr id="3" name="Gruppieren 2"/>
          <p:cNvGrpSpPr/>
          <p:nvPr/>
        </p:nvGrpSpPr>
        <p:grpSpPr bwMode="gray">
          <a:xfrm>
            <a:off x="899592" y="5517232"/>
            <a:ext cx="2131069" cy="900397"/>
            <a:chOff x="712739" y="5517232"/>
            <a:chExt cx="2131069" cy="900397"/>
          </a:xfrm>
        </p:grpSpPr>
        <p:pic>
          <p:nvPicPr>
            <p:cNvPr id="2" name="Grafik 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722940" y="6021288"/>
              <a:ext cx="1631098" cy="396341"/>
            </a:xfrm>
            <a:prstGeom prst="rect">
              <a:avLst/>
            </a:prstGeom>
          </p:spPr>
        </p:pic>
        <p:sp>
          <p:nvSpPr>
            <p:cNvPr id="6" name="Textfeld 5"/>
            <p:cNvSpPr txBox="1"/>
            <p:nvPr userDrawn="1"/>
          </p:nvSpPr>
          <p:spPr bwMode="gray">
            <a:xfrm>
              <a:off x="712739" y="5517232"/>
              <a:ext cx="2131069" cy="4320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30000"/>
                </a:lnSpc>
              </a:pPr>
              <a:r>
                <a:rPr lang="de-DE" sz="900" dirty="0">
                  <a:solidFill>
                    <a:srgbClr val="000000"/>
                  </a:solidFill>
                </a:rPr>
                <a:t>Die </a:t>
              </a:r>
              <a:r>
                <a:rPr lang="de-DE" sz="900" dirty="0" err="1">
                  <a:solidFill>
                    <a:srgbClr val="000000"/>
                  </a:solidFill>
                </a:rPr>
                <a:t>NBank</a:t>
              </a:r>
              <a:r>
                <a:rPr lang="de-DE" sz="900" dirty="0">
                  <a:solidFill>
                    <a:srgbClr val="000000"/>
                  </a:solidFill>
                </a:rPr>
                <a:t> ist die Investitions- und</a:t>
              </a:r>
            </a:p>
            <a:p>
              <a:pPr>
                <a:lnSpc>
                  <a:spcPct val="130000"/>
                </a:lnSpc>
              </a:pPr>
              <a:r>
                <a:rPr lang="de-DE" sz="900" dirty="0">
                  <a:solidFill>
                    <a:srgbClr val="000000"/>
                  </a:solidFill>
                </a:rPr>
                <a:t>Förderbank des Landes Niedersachsen</a:t>
              </a:r>
            </a:p>
          </p:txBody>
        </p:sp>
      </p:grpSp>
      <p:grpSp>
        <p:nvGrpSpPr>
          <p:cNvPr id="11" name="Gruppieren 10"/>
          <p:cNvGrpSpPr/>
          <p:nvPr/>
        </p:nvGrpSpPr>
        <p:grpSpPr bwMode="gray">
          <a:xfrm>
            <a:off x="684213" y="3644900"/>
            <a:ext cx="8459788" cy="1008063"/>
            <a:chOff x="684213" y="3644900"/>
            <a:chExt cx="8459788" cy="1008063"/>
          </a:xfrm>
        </p:grpSpPr>
        <p:sp>
          <p:nvSpPr>
            <p:cNvPr id="12" name="Rectangle 11"/>
            <p:cNvSpPr>
              <a:spLocks noChangeArrowheads="1"/>
            </p:cNvSpPr>
            <p:nvPr userDrawn="1"/>
          </p:nvSpPr>
          <p:spPr bwMode="gray">
            <a:xfrm>
              <a:off x="684213" y="3644900"/>
              <a:ext cx="8459788" cy="1008063"/>
            </a:xfrm>
            <a:prstGeom prst="rect">
              <a:avLst/>
            </a:prstGeom>
            <a:solidFill>
              <a:srgbClr val="EDEBC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6604000" y="4033538"/>
              <a:ext cx="1868428" cy="454153"/>
            </a:xfrm>
            <a:prstGeom prst="rect">
              <a:avLst/>
            </a:prstGeom>
          </p:spPr>
        </p:pic>
      </p:grpSp>
      <p:sp>
        <p:nvSpPr>
          <p:cNvPr id="14" name="Rectangle 3"/>
          <p:cNvSpPr txBox="1">
            <a:spLocks noChangeArrowheads="1"/>
          </p:cNvSpPr>
          <p:nvPr/>
        </p:nvSpPr>
        <p:spPr bwMode="gray">
          <a:xfrm>
            <a:off x="910208" y="3802063"/>
            <a:ext cx="5105400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242E5A"/>
                </a:solidFill>
                <a:latin typeface="+mn-lt"/>
                <a:ea typeface="+mn-ea"/>
                <a:cs typeface="+mn-cs"/>
              </a:defRPr>
            </a:lvl1pPr>
            <a:lvl2pPr marL="207963" indent="-206375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chemeClr val="bg2"/>
              </a:buClr>
              <a:buSzPct val="80000"/>
              <a:buFont typeface="Wingdings" pitchFamily="84" charset="2"/>
              <a:buChar char="n"/>
              <a:defRPr>
                <a:solidFill>
                  <a:srgbClr val="242E5A"/>
                </a:solidFill>
                <a:latin typeface="+mn-lt"/>
              </a:defRPr>
            </a:lvl2pPr>
            <a:lvl3pPr marL="20955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84" charset="2"/>
              <a:defRPr>
                <a:solidFill>
                  <a:srgbClr val="242E5A"/>
                </a:solidFill>
                <a:latin typeface="+mn-lt"/>
              </a:defRPr>
            </a:lvl3pPr>
            <a:lvl4pPr marL="412750" indent="-201613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chemeClr val="bg2"/>
              </a:buClr>
              <a:buSzPct val="80000"/>
              <a:buFont typeface="Wingdings" pitchFamily="84" charset="2"/>
              <a:buChar char="n"/>
              <a:defRPr>
                <a:solidFill>
                  <a:srgbClr val="242E5A"/>
                </a:solidFill>
                <a:latin typeface="+mn-lt"/>
              </a:defRPr>
            </a:lvl4pPr>
            <a:lvl5pPr marL="414338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84" charset="2"/>
              <a:defRPr>
                <a:solidFill>
                  <a:srgbClr val="242E5A"/>
                </a:solidFill>
                <a:latin typeface="+mn-lt"/>
              </a:defRPr>
            </a:lvl5pPr>
            <a:lvl6pPr marL="871538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84" charset="2"/>
              <a:defRPr>
                <a:solidFill>
                  <a:srgbClr val="242E5A"/>
                </a:solidFill>
                <a:latin typeface="+mn-lt"/>
              </a:defRPr>
            </a:lvl6pPr>
            <a:lvl7pPr marL="1328738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84" charset="2"/>
              <a:defRPr>
                <a:solidFill>
                  <a:srgbClr val="242E5A"/>
                </a:solidFill>
                <a:latin typeface="+mn-lt"/>
              </a:defRPr>
            </a:lvl7pPr>
            <a:lvl8pPr marL="1785938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84" charset="2"/>
              <a:defRPr>
                <a:solidFill>
                  <a:srgbClr val="242E5A"/>
                </a:solidFill>
                <a:latin typeface="+mn-lt"/>
              </a:defRPr>
            </a:lvl8pPr>
            <a:lvl9pPr marL="2243138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84" charset="2"/>
              <a:defRPr>
                <a:solidFill>
                  <a:srgbClr val="242E5A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Vielen Dank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260023973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 bwMode="gray">
          <a:xfrm>
            <a:off x="684213" y="4797152"/>
            <a:ext cx="8459788" cy="1008063"/>
            <a:chOff x="684213" y="3644900"/>
            <a:chExt cx="8459788" cy="1008063"/>
          </a:xfrm>
        </p:grpSpPr>
        <p:sp>
          <p:nvSpPr>
            <p:cNvPr id="12" name="Rectangle 11"/>
            <p:cNvSpPr>
              <a:spLocks noChangeArrowheads="1"/>
            </p:cNvSpPr>
            <p:nvPr userDrawn="1"/>
          </p:nvSpPr>
          <p:spPr bwMode="gray">
            <a:xfrm>
              <a:off x="684213" y="3644900"/>
              <a:ext cx="8459788" cy="1008063"/>
            </a:xfrm>
            <a:prstGeom prst="rect">
              <a:avLst/>
            </a:prstGeom>
            <a:solidFill>
              <a:srgbClr val="EDEBC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6604000" y="4033538"/>
              <a:ext cx="1868428" cy="454153"/>
            </a:xfrm>
            <a:prstGeom prst="rect">
              <a:avLst/>
            </a:prstGeom>
          </p:spPr>
        </p:pic>
      </p:grpSp>
      <p:sp>
        <p:nvSpPr>
          <p:cNvPr id="3081" name="Rectangle 9"/>
          <p:cNvSpPr>
            <a:spLocks noChangeArrowheads="1"/>
          </p:cNvSpPr>
          <p:nvPr/>
        </p:nvSpPr>
        <p:spPr bwMode="gray">
          <a:xfrm>
            <a:off x="0" y="0"/>
            <a:ext cx="9144000" cy="17002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900113" y="4953073"/>
            <a:ext cx="5424487" cy="749225"/>
          </a:xfrm>
        </p:spPr>
        <p:txBody>
          <a:bodyPr anchor="b" anchorCtr="0"/>
          <a:lstStyle>
            <a:lvl1pPr>
              <a:defRPr sz="1600" baseline="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  <a:endParaRPr lang="de-DE" altLang="de-DE" noProof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900113" y="691200"/>
            <a:ext cx="5959475" cy="9756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altLang="de-DE" noProof="0"/>
              <a:t>Titelmasterformat durch Klicken bearbeiten</a:t>
            </a:r>
            <a:endParaRPr lang="de-DE" altLang="de-DE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 bwMode="gray">
          <a:xfrm>
            <a:off x="0" y="1700213"/>
            <a:ext cx="9144000" cy="2881312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grpSp>
        <p:nvGrpSpPr>
          <p:cNvPr id="9" name="Gruppieren 8"/>
          <p:cNvGrpSpPr/>
          <p:nvPr userDrawn="1"/>
        </p:nvGrpSpPr>
        <p:grpSpPr bwMode="gray">
          <a:xfrm>
            <a:off x="684213" y="4797152"/>
            <a:ext cx="8459788" cy="1008063"/>
            <a:chOff x="684213" y="3644900"/>
            <a:chExt cx="8459788" cy="1008063"/>
          </a:xfrm>
        </p:grpSpPr>
        <p:sp>
          <p:nvSpPr>
            <p:cNvPr id="10" name="Rectangle 11"/>
            <p:cNvSpPr>
              <a:spLocks noChangeArrowheads="1"/>
            </p:cNvSpPr>
            <p:nvPr userDrawn="1"/>
          </p:nvSpPr>
          <p:spPr bwMode="gray">
            <a:xfrm>
              <a:off x="684213" y="3644900"/>
              <a:ext cx="8459788" cy="1008063"/>
            </a:xfrm>
            <a:prstGeom prst="rect">
              <a:avLst/>
            </a:prstGeom>
            <a:solidFill>
              <a:srgbClr val="EDEBC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4" name="Grafik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6604000" y="4033538"/>
              <a:ext cx="1868428" cy="454153"/>
            </a:xfrm>
            <a:prstGeom prst="rect">
              <a:avLst/>
            </a:prstGeom>
          </p:spPr>
        </p:pic>
      </p:grpSp>
      <p:sp>
        <p:nvSpPr>
          <p:cNvPr id="15" name="Rectangle 9"/>
          <p:cNvSpPr>
            <a:spLocks noChangeArrowheads="1"/>
          </p:cNvSpPr>
          <p:nvPr userDrawn="1"/>
        </p:nvSpPr>
        <p:spPr bwMode="gray">
          <a:xfrm>
            <a:off x="0" y="0"/>
            <a:ext cx="9144000" cy="17002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900113" y="4953073"/>
            <a:ext cx="5424487" cy="749225"/>
          </a:xfrm>
        </p:spPr>
        <p:txBody>
          <a:bodyPr anchor="b" anchorCtr="0"/>
          <a:lstStyle>
            <a:lvl1pPr>
              <a:defRPr sz="1600" baseline="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  <a:endParaRPr lang="de-DE" altLang="de-DE" noProof="0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900113" y="691200"/>
            <a:ext cx="5959475" cy="9756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altLang="de-DE" noProof="0"/>
              <a:t>Titelmasterformat durch Klicken bearbeiten</a:t>
            </a:r>
            <a:endParaRPr lang="de-DE" altLang="de-DE" noProof="0" dirty="0"/>
          </a:p>
        </p:txBody>
      </p:sp>
    </p:spTree>
    <p:extLst>
      <p:ext uri="{BB962C8B-B14F-4D97-AF65-F5344CB8AC3E}">
        <p14:creationId xmlns:p14="http://schemas.microsoft.com/office/powerpoint/2010/main" val="2280092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xt mit Bildle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88024" y="1052735"/>
            <a:ext cx="3816226" cy="482577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683568" y="1052735"/>
            <a:ext cx="3888432" cy="2592165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1"/>
          </p:nvPr>
        </p:nvSpPr>
        <p:spPr>
          <a:xfrm>
            <a:off x="684213" y="3861048"/>
            <a:ext cx="3887787" cy="259214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4795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xt und Bild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3" y="3933056"/>
            <a:ext cx="7920037" cy="194545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684213" y="1052513"/>
            <a:ext cx="7920037" cy="2664519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0959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683568" y="404813"/>
            <a:ext cx="3888432" cy="1655762"/>
          </a:xfrm>
          <a:solidFill>
            <a:schemeClr val="bg1">
              <a:alpha val="8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3268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 userDrawn="1"/>
        </p:nvGrpSpPr>
        <p:grpSpPr bwMode="gray">
          <a:xfrm>
            <a:off x="684213" y="4797152"/>
            <a:ext cx="8459788" cy="1008063"/>
            <a:chOff x="684213" y="3644900"/>
            <a:chExt cx="8459788" cy="1008063"/>
          </a:xfrm>
        </p:grpSpPr>
        <p:sp>
          <p:nvSpPr>
            <p:cNvPr id="12" name="Rectangle 11"/>
            <p:cNvSpPr>
              <a:spLocks noChangeArrowheads="1"/>
            </p:cNvSpPr>
            <p:nvPr userDrawn="1"/>
          </p:nvSpPr>
          <p:spPr bwMode="gray">
            <a:xfrm>
              <a:off x="684213" y="3644900"/>
              <a:ext cx="8459788" cy="1008063"/>
            </a:xfrm>
            <a:prstGeom prst="rect">
              <a:avLst/>
            </a:prstGeom>
            <a:solidFill>
              <a:srgbClr val="EDEBC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6604000" y="4033538"/>
              <a:ext cx="1868428" cy="454153"/>
            </a:xfrm>
            <a:prstGeom prst="rect">
              <a:avLst/>
            </a:prstGeom>
          </p:spPr>
        </p:pic>
      </p:grpSp>
      <p:sp>
        <p:nvSpPr>
          <p:cNvPr id="3081" name="Rectangle 9"/>
          <p:cNvSpPr>
            <a:spLocks noChangeArrowheads="1"/>
          </p:cNvSpPr>
          <p:nvPr userDrawn="1"/>
        </p:nvSpPr>
        <p:spPr bwMode="gray">
          <a:xfrm>
            <a:off x="0" y="0"/>
            <a:ext cx="9144000" cy="17002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 userDrawn="1">
            <p:ph type="subTitle" idx="1"/>
          </p:nvPr>
        </p:nvSpPr>
        <p:spPr bwMode="gray">
          <a:xfrm>
            <a:off x="900113" y="4953073"/>
            <a:ext cx="5424487" cy="749225"/>
          </a:xfrm>
        </p:spPr>
        <p:txBody>
          <a:bodyPr anchor="b" anchorCtr="0"/>
          <a:lstStyle>
            <a:lvl1pPr>
              <a:defRPr sz="1600" baseline="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  <a:endParaRPr lang="de-DE" altLang="de-DE" noProof="0" dirty="0"/>
          </a:p>
        </p:txBody>
      </p:sp>
      <p:sp>
        <p:nvSpPr>
          <p:cNvPr id="3074" name="Rectangle 2"/>
          <p:cNvSpPr>
            <a:spLocks noGrp="1" noChangeArrowheads="1"/>
          </p:cNvSpPr>
          <p:nvPr userDrawn="1">
            <p:ph type="ctrTitle"/>
          </p:nvPr>
        </p:nvSpPr>
        <p:spPr bwMode="gray">
          <a:xfrm>
            <a:off x="900113" y="691200"/>
            <a:ext cx="5959475" cy="9756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altLang="de-DE" noProof="0"/>
              <a:t>Titelmasterformat durch Klicken bearbeiten</a:t>
            </a:r>
            <a:endParaRPr lang="de-DE" altLang="de-DE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 bwMode="gray">
          <a:xfrm>
            <a:off x="0" y="1700213"/>
            <a:ext cx="9144000" cy="2881312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280092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mit Bildle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88024" y="1052735"/>
            <a:ext cx="3816226" cy="482577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683568" y="1052735"/>
            <a:ext cx="3888432" cy="2592165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1"/>
          </p:nvPr>
        </p:nvSpPr>
        <p:spPr>
          <a:xfrm>
            <a:off x="684213" y="3861048"/>
            <a:ext cx="3887787" cy="259214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4795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und Bild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3" y="3933056"/>
            <a:ext cx="7920037" cy="194545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684213" y="1052513"/>
            <a:ext cx="7920037" cy="2664519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0959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683568" y="404813"/>
            <a:ext cx="3888432" cy="1655762"/>
          </a:xfrm>
          <a:solidFill>
            <a:schemeClr val="bg1">
              <a:alpha val="8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326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 bwMode="gray">
          <a:xfrm>
            <a:off x="684213" y="4797152"/>
            <a:ext cx="8459788" cy="1008063"/>
            <a:chOff x="684213" y="3644900"/>
            <a:chExt cx="8459788" cy="1008063"/>
          </a:xfrm>
        </p:grpSpPr>
        <p:sp>
          <p:nvSpPr>
            <p:cNvPr id="12" name="Rectangle 11"/>
            <p:cNvSpPr>
              <a:spLocks noChangeArrowheads="1"/>
            </p:cNvSpPr>
            <p:nvPr userDrawn="1"/>
          </p:nvSpPr>
          <p:spPr bwMode="gray">
            <a:xfrm>
              <a:off x="684213" y="3644900"/>
              <a:ext cx="8459788" cy="1008063"/>
            </a:xfrm>
            <a:prstGeom prst="rect">
              <a:avLst/>
            </a:prstGeom>
            <a:solidFill>
              <a:srgbClr val="EDEBC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6604000" y="4033538"/>
              <a:ext cx="1868428" cy="454153"/>
            </a:xfrm>
            <a:prstGeom prst="rect">
              <a:avLst/>
            </a:prstGeom>
          </p:spPr>
        </p:pic>
      </p:grpSp>
      <p:sp>
        <p:nvSpPr>
          <p:cNvPr id="3081" name="Rectangle 9"/>
          <p:cNvSpPr>
            <a:spLocks noChangeArrowheads="1"/>
          </p:cNvSpPr>
          <p:nvPr/>
        </p:nvSpPr>
        <p:spPr bwMode="gray">
          <a:xfrm>
            <a:off x="0" y="0"/>
            <a:ext cx="9144000" cy="17002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900113" y="4953073"/>
            <a:ext cx="5424487" cy="749225"/>
          </a:xfrm>
        </p:spPr>
        <p:txBody>
          <a:bodyPr anchor="b" anchorCtr="0"/>
          <a:lstStyle>
            <a:lvl1pPr>
              <a:defRPr sz="1600" baseline="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  <a:endParaRPr lang="de-DE" altLang="de-DE" noProof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900113" y="691200"/>
            <a:ext cx="5959475" cy="9756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altLang="de-DE" noProof="0"/>
              <a:t>Titelmasterformat durch Klicken bearbeiten</a:t>
            </a:r>
            <a:endParaRPr lang="de-DE" altLang="de-DE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 bwMode="gray">
          <a:xfrm>
            <a:off x="0" y="1700213"/>
            <a:ext cx="9144000" cy="2881312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28009272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>
          <a:xfrm>
            <a:off x="684213" y="1267519"/>
            <a:ext cx="7920037" cy="482577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288" y="6417904"/>
            <a:ext cx="11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57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4213" y="1267520"/>
            <a:ext cx="3887787" cy="4825776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8024" y="1267519"/>
            <a:ext cx="3816226" cy="4825777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530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it Bildle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88024" y="1052735"/>
            <a:ext cx="3816226" cy="482577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683568" y="1052735"/>
            <a:ext cx="3888432" cy="2592165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1"/>
          </p:nvPr>
        </p:nvSpPr>
        <p:spPr>
          <a:xfrm>
            <a:off x="684213" y="3861048"/>
            <a:ext cx="3887787" cy="259214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479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und Bild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3" y="3933056"/>
            <a:ext cx="7920037" cy="194545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>
          <a:xfrm>
            <a:off x="684213" y="1052513"/>
            <a:ext cx="7920037" cy="2664519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095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683568" y="404813"/>
            <a:ext cx="3888432" cy="1655762"/>
          </a:xfrm>
          <a:solidFill>
            <a:schemeClr val="bg1">
              <a:alpha val="8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326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880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388" y="6417904"/>
            <a:ext cx="11417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107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368371"/>
            <a:ext cx="5865812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de-DE" alt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267519"/>
            <a:ext cx="7920037" cy="4825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720725" y="6538913"/>
            <a:ext cx="118697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de-DE" altLang="de-DE" sz="900" dirty="0"/>
              <a:t>Seite </a:t>
            </a:r>
            <a:fld id="{C4818D02-A92A-48CC-BA3A-9797143E1A3F}" type="slidenum">
              <a:rPr lang="de-DE" altLang="de-DE" sz="900" smtClean="0"/>
              <a:t>‹Nr.›</a:t>
            </a:fld>
            <a:endParaRPr lang="de-DE" altLang="de-DE" sz="9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05" y="385130"/>
            <a:ext cx="1380747" cy="271273"/>
          </a:xfrm>
          <a:prstGeom prst="rect">
            <a:avLst/>
          </a:prstGeom>
        </p:spPr>
      </p:pic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>
          <a:xfrm>
            <a:off x="7164288" y="6417904"/>
            <a:ext cx="11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42E5A"/>
                </a:solidFill>
              </a:defRPr>
            </a:lvl1pPr>
          </a:lstStyle>
          <a:p>
            <a:pPr algn="r"/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660" r:id="rId15"/>
    <p:sldLayoutId id="2147483661" r:id="rId16"/>
    <p:sldLayoutId id="2147483662" r:id="rId17"/>
    <p:sldLayoutId id="2147483663" r:id="rId18"/>
  </p:sldLayoutIdLst>
  <p:hf hdr="0" ftr="0" dt="0"/>
  <p:txStyles>
    <p:titleStyle>
      <a:lvl1pPr algn="l" rtl="0" eaLnBrk="1" fontAlgn="base" hangingPunct="1">
        <a:lnSpc>
          <a:spcPct val="113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algn="l" rtl="0" eaLnBrk="1" fontAlgn="base" hangingPunct="1">
        <a:lnSpc>
          <a:spcPts val="2200"/>
        </a:lnSpc>
        <a:spcBef>
          <a:spcPct val="0"/>
        </a:spcBef>
        <a:spcAft>
          <a:spcPts val="100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7800" algn="l" rtl="0" eaLnBrk="1" fontAlgn="base" hangingPunct="1">
        <a:lnSpc>
          <a:spcPts val="2200"/>
        </a:lnSpc>
        <a:spcBef>
          <a:spcPct val="0"/>
        </a:spcBef>
        <a:spcAft>
          <a:spcPts val="1000"/>
        </a:spcAft>
        <a:buClr>
          <a:schemeClr val="tx1"/>
        </a:buClr>
        <a:buSzPct val="8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  <a:cs typeface="+mn-cs"/>
        </a:defRPr>
      </a:lvl2pPr>
      <a:lvl3pPr marL="361950" indent="-180975" algn="l" rtl="0" eaLnBrk="1" fontAlgn="base" hangingPunct="1">
        <a:lnSpc>
          <a:spcPts val="2200"/>
        </a:lnSpc>
        <a:spcBef>
          <a:spcPct val="0"/>
        </a:spcBef>
        <a:spcAft>
          <a:spcPts val="1000"/>
        </a:spcAft>
        <a:buClr>
          <a:schemeClr val="tx1"/>
        </a:buClr>
        <a:buSzPct val="8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  <a:cs typeface="+mn-cs"/>
        </a:defRPr>
      </a:lvl3pPr>
      <a:lvl4pPr marL="542925" indent="-180975" algn="l" rtl="0" eaLnBrk="1" fontAlgn="base" hangingPunct="1">
        <a:lnSpc>
          <a:spcPts val="2200"/>
        </a:lnSpc>
        <a:spcBef>
          <a:spcPct val="0"/>
        </a:spcBef>
        <a:spcAft>
          <a:spcPts val="1000"/>
        </a:spcAft>
        <a:buClr>
          <a:schemeClr val="tx1"/>
        </a:buClr>
        <a:buSzPct val="8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  <a:cs typeface="+mn-cs"/>
        </a:defRPr>
      </a:lvl4pPr>
      <a:lvl5pPr marL="714375" indent="-177800" algn="l" rtl="0" eaLnBrk="1" fontAlgn="base" hangingPunct="1">
        <a:lnSpc>
          <a:spcPts val="2200"/>
        </a:lnSpc>
        <a:spcBef>
          <a:spcPct val="0"/>
        </a:spcBef>
        <a:spcAft>
          <a:spcPts val="1000"/>
        </a:spcAft>
        <a:buClr>
          <a:schemeClr val="tx1"/>
        </a:buClr>
        <a:buSzPct val="8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  <a:cs typeface="+mn-cs"/>
        </a:defRPr>
      </a:lvl5pPr>
      <a:lvl6pPr marL="641350" algn="l" rtl="0" eaLnBrk="1" fontAlgn="base" hangingPunct="1">
        <a:lnSpc>
          <a:spcPts val="22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cs typeface="+mn-cs"/>
        </a:defRPr>
      </a:lvl6pPr>
      <a:lvl7pPr marL="1098550" algn="l" rtl="0" eaLnBrk="1" fontAlgn="base" hangingPunct="1">
        <a:lnSpc>
          <a:spcPts val="22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cs typeface="+mn-cs"/>
        </a:defRPr>
      </a:lvl7pPr>
      <a:lvl8pPr marL="1555750" algn="l" rtl="0" eaLnBrk="1" fontAlgn="base" hangingPunct="1">
        <a:lnSpc>
          <a:spcPts val="22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cs typeface="+mn-cs"/>
        </a:defRPr>
      </a:lvl8pPr>
      <a:lvl9pPr marL="2012950" algn="l" rtl="0" eaLnBrk="1" fontAlgn="base" hangingPunct="1">
        <a:lnSpc>
          <a:spcPts val="22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251520" y="114119"/>
            <a:ext cx="6576183" cy="988976"/>
          </a:xfrm>
        </p:spPr>
        <p:txBody>
          <a:bodyPr/>
          <a:lstStyle/>
          <a:p>
            <a:r>
              <a:rPr lang="de-DE" altLang="de-DE" sz="1800" dirty="0"/>
              <a:t>Zweistufiges Verfahren in der Richtlinie Soziale Innovation:</a:t>
            </a:r>
            <a:br>
              <a:rPr lang="de-DE" altLang="de-DE" sz="1800" dirty="0"/>
            </a:br>
            <a:r>
              <a:rPr lang="de-DE" altLang="de-DE" sz="1600" dirty="0"/>
              <a:t>Stufe 1 „Einreichung einer Projektidee“</a:t>
            </a:r>
          </a:p>
        </p:txBody>
      </p:sp>
      <p:sp>
        <p:nvSpPr>
          <p:cNvPr id="103" name="Rechteck 102"/>
          <p:cNvSpPr/>
          <p:nvPr/>
        </p:nvSpPr>
        <p:spPr bwMode="auto">
          <a:xfrm>
            <a:off x="1126217" y="872770"/>
            <a:ext cx="6088348" cy="5112000"/>
          </a:xfrm>
          <a:prstGeom prst="rect">
            <a:avLst/>
          </a:prstGeom>
          <a:solidFill>
            <a:srgbClr val="DFD799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04" name="Rechteck 103"/>
          <p:cNvSpPr/>
          <p:nvPr/>
        </p:nvSpPr>
        <p:spPr bwMode="auto">
          <a:xfrm>
            <a:off x="7310126" y="818770"/>
            <a:ext cx="1539242" cy="5220000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  <a:softEdge rad="12700"/>
          </a:effectLst>
        </p:spPr>
        <p:txBody>
          <a:bodyPr wrap="square" lIns="0" tIns="0" rIns="0" bIns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06" name="Textfeld 6"/>
          <p:cNvSpPr txBox="1">
            <a:spLocks noChangeArrowheads="1"/>
          </p:cNvSpPr>
          <p:nvPr/>
        </p:nvSpPr>
        <p:spPr bwMode="auto">
          <a:xfrm>
            <a:off x="6832709" y="854442"/>
            <a:ext cx="2516777" cy="26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b="1" kern="0" dirty="0">
                <a:solidFill>
                  <a:srgbClr val="1B2343"/>
                </a:solidFill>
              </a:rPr>
              <a:t>Steuerungsgruppe</a:t>
            </a:r>
            <a:endParaRPr kumimoji="0" lang="de-DE" altLang="de-DE" sz="1200" b="1" i="0" u="none" strike="noStrike" kern="0" cap="none" spc="0" normalizeH="0" baseline="0" noProof="0" dirty="0">
              <a:ln>
                <a:noFill/>
              </a:ln>
              <a:solidFill>
                <a:srgbClr val="1B2343"/>
              </a:solidFill>
              <a:effectLst/>
              <a:uLnTx/>
              <a:uFillTx/>
            </a:endParaRPr>
          </a:p>
        </p:txBody>
      </p:sp>
      <p:sp>
        <p:nvSpPr>
          <p:cNvPr id="110" name="Text Box 19"/>
          <p:cNvSpPr txBox="1">
            <a:spLocks noChangeArrowheads="1"/>
          </p:cNvSpPr>
          <p:nvPr/>
        </p:nvSpPr>
        <p:spPr bwMode="gray">
          <a:xfrm>
            <a:off x="216815" y="3422330"/>
            <a:ext cx="860400" cy="860400"/>
          </a:xfrm>
          <a:prstGeom prst="rect">
            <a:avLst/>
          </a:prstGeom>
          <a:pattFill prst="dkUpDiag">
            <a:fgClr>
              <a:srgbClr val="FF9900"/>
            </a:fgClr>
            <a:bgClr>
              <a:schemeClr val="bg1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1" i="0" u="none" strike="noStrike" kern="0" cap="none" spc="0" normalizeH="0" baseline="0" noProof="0" dirty="0">
                <a:ln>
                  <a:noFill/>
                </a:ln>
                <a:solidFill>
                  <a:srgbClr val="242E5A"/>
                </a:solidFill>
                <a:effectLst/>
                <a:uLnTx/>
                <a:uFillTx/>
                <a:latin typeface="Arial" charset="0"/>
              </a:rPr>
              <a:t>Kunden</a:t>
            </a:r>
          </a:p>
        </p:txBody>
      </p:sp>
      <p:cxnSp>
        <p:nvCxnSpPr>
          <p:cNvPr id="118" name="Gerade Verbindung mit Pfeil 19"/>
          <p:cNvCxnSpPr>
            <a:cxnSpLocks noChangeShapeType="1"/>
          </p:cNvCxnSpPr>
          <p:nvPr/>
        </p:nvCxnSpPr>
        <p:spPr bwMode="auto">
          <a:xfrm flipV="1">
            <a:off x="1038178" y="5370294"/>
            <a:ext cx="7484965" cy="108373"/>
          </a:xfrm>
          <a:prstGeom prst="straightConnector1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B4B4B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29"/>
          <p:cNvCxnSpPr>
            <a:cxnSpLocks noChangeShapeType="1"/>
          </p:cNvCxnSpPr>
          <p:nvPr/>
        </p:nvCxnSpPr>
        <p:spPr bwMode="auto">
          <a:xfrm>
            <a:off x="3102724" y="5152084"/>
            <a:ext cx="981635" cy="1058021"/>
          </a:xfrm>
          <a:prstGeom prst="straightConnector1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B4B4B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1136682" y="1710082"/>
            <a:ext cx="772100" cy="25480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1E3166"/>
              </a:solidFill>
              <a:effectLst/>
              <a:uLnTx/>
              <a:uFillTx/>
            </a:endParaRPr>
          </a:p>
        </p:txBody>
      </p:sp>
      <p:sp>
        <p:nvSpPr>
          <p:cNvPr id="98" name="Textfeld 97"/>
          <p:cNvSpPr txBox="1"/>
          <p:nvPr/>
        </p:nvSpPr>
        <p:spPr>
          <a:xfrm>
            <a:off x="2019569" y="1710082"/>
            <a:ext cx="773804" cy="25480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1E3166"/>
              </a:solidFill>
              <a:effectLst/>
              <a:uLnTx/>
              <a:uFillTx/>
            </a:endParaRPr>
          </a:p>
        </p:txBody>
      </p:sp>
      <p:sp>
        <p:nvSpPr>
          <p:cNvPr id="99" name="Textfeld 98"/>
          <p:cNvSpPr txBox="1"/>
          <p:nvPr/>
        </p:nvSpPr>
        <p:spPr>
          <a:xfrm>
            <a:off x="3198173" y="1725971"/>
            <a:ext cx="773804" cy="25480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1" i="0" u="none" strike="noStrike" kern="0" cap="none" spc="0" normalizeH="0" baseline="0" noProof="0" dirty="0">
              <a:ln>
                <a:noFill/>
              </a:ln>
              <a:solidFill>
                <a:srgbClr val="1E3166"/>
              </a:solidFill>
              <a:effectLst/>
              <a:uLnTx/>
              <a:uFillTx/>
            </a:endParaRPr>
          </a:p>
        </p:txBody>
      </p:sp>
      <p:sp>
        <p:nvSpPr>
          <p:cNvPr id="101" name="Textfeld 100"/>
          <p:cNvSpPr txBox="1"/>
          <p:nvPr/>
        </p:nvSpPr>
        <p:spPr>
          <a:xfrm>
            <a:off x="6851585" y="1699059"/>
            <a:ext cx="772099" cy="25480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1" i="0" u="none" strike="noStrike" kern="0" cap="none" spc="0" normalizeH="0" baseline="0" noProof="0" dirty="0">
              <a:ln>
                <a:noFill/>
              </a:ln>
              <a:solidFill>
                <a:srgbClr val="1E3166"/>
              </a:solidFill>
              <a:effectLst/>
              <a:uLnTx/>
              <a:uFillTx/>
            </a:endParaRPr>
          </a:p>
        </p:txBody>
      </p:sp>
      <p:sp>
        <p:nvSpPr>
          <p:cNvPr id="65" name="Pfeil nach rechts 64"/>
          <p:cNvSpPr/>
          <p:nvPr/>
        </p:nvSpPr>
        <p:spPr>
          <a:xfrm>
            <a:off x="1046095" y="2816741"/>
            <a:ext cx="265851" cy="28384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 Box 19"/>
          <p:cNvSpPr txBox="1">
            <a:spLocks noChangeArrowheads="1"/>
          </p:cNvSpPr>
          <p:nvPr/>
        </p:nvSpPr>
        <p:spPr bwMode="gray">
          <a:xfrm>
            <a:off x="216815" y="809999"/>
            <a:ext cx="861976" cy="860400"/>
          </a:xfrm>
          <a:prstGeom prst="rect">
            <a:avLst/>
          </a:prstGeom>
          <a:solidFill>
            <a:srgbClr val="FF9900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dirty="0"/>
              <a:t>Nieder-</a:t>
            </a:r>
            <a:r>
              <a:rPr lang="de-DE" altLang="de-DE" sz="1000" b="1" kern="0" dirty="0" err="1"/>
              <a:t>sachsen.next</a:t>
            </a:r>
            <a:r>
              <a:rPr lang="de-DE" altLang="de-DE" sz="1000" b="1" kern="0" dirty="0"/>
              <a:t>*</a:t>
            </a:r>
            <a:endParaRPr kumimoji="0" lang="de-DE" altLang="de-DE" sz="1000" b="1" i="0" u="none" strike="noStrike" kern="0" cap="none" spc="0" normalizeH="0" baseline="0" noProof="0" dirty="0">
              <a:ln>
                <a:noFill/>
              </a:ln>
              <a:solidFill>
                <a:srgbClr val="242E5A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gray">
          <a:xfrm>
            <a:off x="216815" y="1678557"/>
            <a:ext cx="860400" cy="860400"/>
          </a:xfrm>
          <a:prstGeom prst="rect">
            <a:avLst/>
          </a:prstGeom>
          <a:solidFill>
            <a:srgbClr val="FF9900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noProof="0" dirty="0"/>
              <a:t>Stellen für Soziale Innovation</a:t>
            </a:r>
            <a:endParaRPr kumimoji="0" lang="de-DE" altLang="de-DE" sz="1000" b="1" i="0" u="none" strike="noStrike" kern="0" cap="none" spc="0" normalizeH="0" baseline="0" noProof="0" dirty="0">
              <a:ln>
                <a:noFill/>
              </a:ln>
              <a:solidFill>
                <a:srgbClr val="242E5A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4" name="Text Box 19"/>
          <p:cNvSpPr txBox="1">
            <a:spLocks noChangeArrowheads="1"/>
          </p:cNvSpPr>
          <p:nvPr/>
        </p:nvSpPr>
        <p:spPr bwMode="gray">
          <a:xfrm>
            <a:off x="216815" y="2540948"/>
            <a:ext cx="860400" cy="860400"/>
          </a:xfrm>
          <a:prstGeom prst="rect">
            <a:avLst/>
          </a:prstGeom>
          <a:solidFill>
            <a:srgbClr val="FF9900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noProof="0" dirty="0"/>
              <a:t>MB*</a:t>
            </a:r>
            <a:endParaRPr kumimoji="0" lang="de-DE" altLang="de-DE" sz="1000" b="1" i="0" u="none" strike="noStrike" kern="0" cap="none" spc="0" normalizeH="0" baseline="0" noProof="0" dirty="0">
              <a:ln>
                <a:noFill/>
              </a:ln>
              <a:solidFill>
                <a:srgbClr val="242E5A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6" name="Text Box 19"/>
          <p:cNvSpPr txBox="1">
            <a:spLocks noChangeArrowheads="1"/>
          </p:cNvSpPr>
          <p:nvPr/>
        </p:nvSpPr>
        <p:spPr bwMode="gray">
          <a:xfrm>
            <a:off x="216815" y="4301721"/>
            <a:ext cx="860400" cy="860400"/>
          </a:xfrm>
          <a:prstGeom prst="rect">
            <a:avLst/>
          </a:prstGeom>
          <a:solidFill>
            <a:srgbClr val="FF9900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dirty="0"/>
              <a:t>NBank</a:t>
            </a:r>
            <a:endParaRPr kumimoji="0" lang="de-DE" altLang="de-DE" sz="1000" b="1" i="0" u="none" strike="noStrike" kern="0" cap="none" spc="0" normalizeH="0" baseline="0" noProof="0" dirty="0">
              <a:ln>
                <a:noFill/>
              </a:ln>
              <a:solidFill>
                <a:srgbClr val="242E5A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5" name="Pfeil nach unten 74"/>
          <p:cNvSpPr/>
          <p:nvPr/>
        </p:nvSpPr>
        <p:spPr>
          <a:xfrm rot="16200000">
            <a:off x="3302617" y="1984486"/>
            <a:ext cx="144000" cy="275922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 Box 13"/>
          <p:cNvSpPr txBox="1">
            <a:spLocks noChangeArrowheads="1"/>
          </p:cNvSpPr>
          <p:nvPr/>
        </p:nvSpPr>
        <p:spPr bwMode="gray">
          <a:xfrm>
            <a:off x="1299880" y="4385236"/>
            <a:ext cx="883792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9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Veröffentlichung Aufruf</a:t>
            </a:r>
            <a:r>
              <a:rPr kumimoji="0" lang="de-DE" altLang="de-DE" sz="9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 zur</a:t>
            </a:r>
            <a:br>
              <a:rPr kumimoji="0" lang="de-DE" altLang="de-DE" sz="9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</a:br>
            <a:r>
              <a:rPr kumimoji="0" lang="de-DE" altLang="de-DE" sz="9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Projektidee auf Website</a:t>
            </a:r>
            <a:r>
              <a:rPr kumimoji="0" lang="de-DE" altLang="de-DE" sz="9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 </a:t>
            </a:r>
          </a:p>
        </p:txBody>
      </p:sp>
      <p:sp>
        <p:nvSpPr>
          <p:cNvPr id="78" name="Text Box 13"/>
          <p:cNvSpPr txBox="1">
            <a:spLocks noChangeArrowheads="1"/>
          </p:cNvSpPr>
          <p:nvPr/>
        </p:nvSpPr>
        <p:spPr bwMode="gray">
          <a:xfrm>
            <a:off x="3535751" y="1749640"/>
            <a:ext cx="883792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Unterstützung bei der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>
                <a:solidFill>
                  <a:srgbClr val="FFFFFF"/>
                </a:solidFill>
              </a:rPr>
              <a:t>Projektidee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3" name="Text Box 13"/>
          <p:cNvSpPr txBox="1">
            <a:spLocks noChangeArrowheads="1"/>
          </p:cNvSpPr>
          <p:nvPr/>
        </p:nvSpPr>
        <p:spPr bwMode="gray">
          <a:xfrm>
            <a:off x="2399317" y="1750394"/>
            <a:ext cx="883792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noProof="0" dirty="0">
                <a:solidFill>
                  <a:srgbClr val="FFFFFF"/>
                </a:solidFill>
              </a:rPr>
              <a:t>Ausrichtung</a:t>
            </a:r>
            <a:br>
              <a:rPr lang="de-DE" altLang="de-DE" sz="900" kern="0" noProof="0" dirty="0">
                <a:solidFill>
                  <a:srgbClr val="FFFFFF"/>
                </a:solidFill>
              </a:rPr>
            </a:br>
            <a:r>
              <a:rPr lang="de-DE" altLang="de-DE" sz="900" kern="0" noProof="0" dirty="0">
                <a:solidFill>
                  <a:srgbClr val="FFFFFF"/>
                </a:solidFill>
              </a:rPr>
              <a:t>Workshop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9" name="Pfeil nach unten 78"/>
          <p:cNvSpPr/>
          <p:nvPr/>
        </p:nvSpPr>
        <p:spPr>
          <a:xfrm rot="16200000">
            <a:off x="3299309" y="3715872"/>
            <a:ext cx="144000" cy="252000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gray">
          <a:xfrm>
            <a:off x="2395710" y="3478610"/>
            <a:ext cx="883792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noProof="0" dirty="0">
                <a:solidFill>
                  <a:srgbClr val="FFFFFF"/>
                </a:solidFill>
              </a:rPr>
              <a:t>Teilnahme am Workshop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1" name="Pfeil nach unten 80"/>
          <p:cNvSpPr/>
          <p:nvPr/>
        </p:nvSpPr>
        <p:spPr>
          <a:xfrm rot="16200000">
            <a:off x="4405595" y="3726530"/>
            <a:ext cx="144000" cy="252000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Text Box 13"/>
          <p:cNvSpPr txBox="1">
            <a:spLocks noChangeArrowheads="1"/>
          </p:cNvSpPr>
          <p:nvPr/>
        </p:nvSpPr>
        <p:spPr bwMode="gray">
          <a:xfrm>
            <a:off x="3519771" y="3494536"/>
            <a:ext cx="883792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Entwicklung 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>
                <a:solidFill>
                  <a:srgbClr val="FFFFFF"/>
                </a:solidFill>
              </a:rPr>
              <a:t>Projektidee/ Ausfüllen der PDF-Vorlage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90" name="Text Box 19"/>
          <p:cNvSpPr txBox="1">
            <a:spLocks noChangeArrowheads="1"/>
          </p:cNvSpPr>
          <p:nvPr/>
        </p:nvSpPr>
        <p:spPr bwMode="gray">
          <a:xfrm>
            <a:off x="222294" y="5174644"/>
            <a:ext cx="860400" cy="860400"/>
          </a:xfrm>
          <a:prstGeom prst="rect">
            <a:avLst/>
          </a:prstGeom>
          <a:solidFill>
            <a:srgbClr val="FF9900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dirty="0"/>
              <a:t>Ä</a:t>
            </a:r>
            <a:r>
              <a:rPr lang="de-DE" altLang="de-DE" sz="1000" b="1" kern="0" noProof="0" dirty="0" err="1"/>
              <a:t>rL</a:t>
            </a:r>
            <a:r>
              <a:rPr lang="de-DE" altLang="de-DE" sz="1000" b="1" kern="0" noProof="0" dirty="0"/>
              <a:t>*</a:t>
            </a:r>
            <a:endParaRPr kumimoji="0" lang="de-DE" altLang="de-DE" sz="1000" b="1" i="0" u="none" strike="noStrike" kern="0" cap="none" spc="0" normalizeH="0" baseline="0" noProof="0" dirty="0">
              <a:ln>
                <a:noFill/>
              </a:ln>
              <a:solidFill>
                <a:srgbClr val="242E5A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91" name="Text Box 13"/>
          <p:cNvSpPr txBox="1">
            <a:spLocks noChangeArrowheads="1"/>
          </p:cNvSpPr>
          <p:nvPr/>
        </p:nvSpPr>
        <p:spPr bwMode="gray">
          <a:xfrm>
            <a:off x="3519771" y="5227026"/>
            <a:ext cx="883792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Unterstützung bei der Projektidee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02" name="Pfeil nach unten 101"/>
          <p:cNvSpPr/>
          <p:nvPr/>
        </p:nvSpPr>
        <p:spPr>
          <a:xfrm rot="16200000">
            <a:off x="3315823" y="5467883"/>
            <a:ext cx="134895" cy="275922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Text Box 13"/>
          <p:cNvSpPr txBox="1">
            <a:spLocks noChangeArrowheads="1"/>
          </p:cNvSpPr>
          <p:nvPr/>
        </p:nvSpPr>
        <p:spPr bwMode="gray">
          <a:xfrm>
            <a:off x="2406471" y="5238678"/>
            <a:ext cx="883792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noProof="0" dirty="0">
                <a:solidFill>
                  <a:srgbClr val="FFFFFF"/>
                </a:solidFill>
              </a:rPr>
              <a:t>Teilnahme am Workshop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42" name="Text Box 19"/>
          <p:cNvSpPr txBox="1">
            <a:spLocks noChangeArrowheads="1"/>
          </p:cNvSpPr>
          <p:nvPr/>
        </p:nvSpPr>
        <p:spPr bwMode="gray">
          <a:xfrm>
            <a:off x="7446912" y="4967737"/>
            <a:ext cx="1259699" cy="952658"/>
          </a:xfrm>
          <a:prstGeom prst="rect">
            <a:avLst/>
          </a:prstGeom>
          <a:solidFill>
            <a:srgbClr val="FF9900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dirty="0"/>
              <a:t>NBank:</a:t>
            </a:r>
            <a:br>
              <a:rPr lang="de-DE" altLang="de-DE" sz="1000" b="1" kern="0" dirty="0"/>
            </a:br>
            <a:r>
              <a:rPr lang="de-DE" altLang="de-DE" sz="1000" b="1" kern="0" dirty="0">
                <a:solidFill>
                  <a:schemeClr val="tx1"/>
                </a:solidFill>
              </a:rPr>
              <a:t>Auswahl</a:t>
            </a:r>
            <a:r>
              <a:rPr lang="de-DE" altLang="de-DE" sz="1000" b="1" kern="0" noProof="0" dirty="0">
                <a:solidFill>
                  <a:schemeClr val="tx1"/>
                </a:solidFill>
              </a:rPr>
              <a:t> der Projektideen für Stufe 2</a:t>
            </a:r>
            <a:br>
              <a:rPr lang="de-DE" altLang="de-DE" sz="1000" b="1" kern="0" noProof="0" dirty="0"/>
            </a:br>
            <a:r>
              <a:rPr lang="de-DE" altLang="de-DE" sz="1000" b="1" kern="0" noProof="0" dirty="0"/>
              <a:t>„Antragsstellung“</a:t>
            </a:r>
          </a:p>
        </p:txBody>
      </p:sp>
      <p:sp>
        <p:nvSpPr>
          <p:cNvPr id="54" name="Pfeil nach unten 53"/>
          <p:cNvSpPr/>
          <p:nvPr/>
        </p:nvSpPr>
        <p:spPr>
          <a:xfrm rot="16200000">
            <a:off x="5674831" y="4654924"/>
            <a:ext cx="144000" cy="504000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gray">
          <a:xfrm>
            <a:off x="2395710" y="4385654"/>
            <a:ext cx="883792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noProof="0" dirty="0">
                <a:solidFill>
                  <a:srgbClr val="FFFFFF"/>
                </a:solidFill>
              </a:rPr>
              <a:t>Teilnahme am Workshop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421213" y="4500309"/>
            <a:ext cx="252000" cy="720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253906" y="6059314"/>
            <a:ext cx="6109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/>
              <a:t>* ÄrL : Ämter für regionale Landesentwicklung Niedersachsen (Braunschweig, Leine-Weser, Lüneburg, Weser-Ems)</a:t>
            </a:r>
            <a:br>
              <a:rPr lang="de-DE" sz="900" dirty="0"/>
            </a:br>
            <a:r>
              <a:rPr lang="de-DE" sz="900" dirty="0"/>
              <a:t>  </a:t>
            </a:r>
            <a:r>
              <a:rPr lang="de-DE" sz="900" dirty="0" err="1"/>
              <a:t>Niedersachsen.next</a:t>
            </a:r>
            <a:r>
              <a:rPr lang="de-DE" sz="900" dirty="0"/>
              <a:t>: ehemals Innovationszentrum Niedersachsen GmbH</a:t>
            </a:r>
            <a:br>
              <a:rPr lang="de-DE" sz="900" dirty="0"/>
            </a:br>
            <a:r>
              <a:rPr lang="de-DE" sz="900" dirty="0"/>
              <a:t>  MB  : Niedersächsisches Ministerium für Bundes- und Europaangelegenheiten und Regionale Entwicklung</a:t>
            </a:r>
          </a:p>
          <a:p>
            <a:r>
              <a:rPr lang="de-DE" sz="900" dirty="0"/>
              <a:t>  MS  : Niedersächsisches Ministerium für Soziales, Gesundheit und Gleichstellung</a:t>
            </a:r>
            <a:br>
              <a:rPr lang="de-DE" sz="900" dirty="0"/>
            </a:br>
            <a:r>
              <a:rPr lang="de-DE" sz="900" dirty="0"/>
              <a:t>  MW : Niedersächsisches Ministerium für Wirtschaft, Arbeit und Verkehr</a:t>
            </a:r>
            <a:br>
              <a:rPr lang="de-DE" sz="900" dirty="0"/>
            </a:br>
            <a:r>
              <a:rPr lang="de-DE" sz="900" dirty="0"/>
              <a:t>   </a:t>
            </a:r>
            <a:endParaRPr lang="de-DE" dirty="0"/>
          </a:p>
        </p:txBody>
      </p:sp>
      <p:sp>
        <p:nvSpPr>
          <p:cNvPr id="48" name="Text Box 13"/>
          <p:cNvSpPr txBox="1">
            <a:spLocks noChangeArrowheads="1"/>
          </p:cNvSpPr>
          <p:nvPr/>
        </p:nvSpPr>
        <p:spPr bwMode="gray">
          <a:xfrm>
            <a:off x="6016918" y="2058587"/>
            <a:ext cx="883792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Bewertung der Projektidee/ Abgabe fachliches Votum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9" name="Pfeil nach unten 88"/>
          <p:cNvSpPr/>
          <p:nvPr/>
        </p:nvSpPr>
        <p:spPr>
          <a:xfrm>
            <a:off x="4988269" y="4164968"/>
            <a:ext cx="144000" cy="180000"/>
          </a:xfrm>
          <a:prstGeom prst="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Text Box 13"/>
          <p:cNvSpPr txBox="1">
            <a:spLocks noChangeArrowheads="1"/>
          </p:cNvSpPr>
          <p:nvPr/>
        </p:nvSpPr>
        <p:spPr bwMode="gray">
          <a:xfrm>
            <a:off x="4622861" y="3471599"/>
            <a:ext cx="881873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PDF-Vorlage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>
                <a:solidFill>
                  <a:srgbClr val="FFFFFF"/>
                </a:solidFill>
              </a:rPr>
              <a:t>Projektidee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>
                <a:solidFill>
                  <a:srgbClr val="FFFFFF"/>
                </a:solidFill>
              </a:rPr>
              <a:t>per E-Mail an NBank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6" name="Text Box 13"/>
          <p:cNvSpPr txBox="1">
            <a:spLocks noChangeArrowheads="1"/>
          </p:cNvSpPr>
          <p:nvPr/>
        </p:nvSpPr>
        <p:spPr bwMode="gray">
          <a:xfrm>
            <a:off x="6029989" y="4385236"/>
            <a:ext cx="883792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Bewertung der Projektidee/ Abgabe fachliches Votum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602017" y="1311268"/>
            <a:ext cx="72000" cy="324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Pfeil nach unten 59"/>
          <p:cNvSpPr/>
          <p:nvPr/>
        </p:nvSpPr>
        <p:spPr>
          <a:xfrm rot="16200000">
            <a:off x="5711721" y="1162533"/>
            <a:ext cx="144000" cy="360000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6" name="Text Box 13"/>
          <p:cNvSpPr txBox="1">
            <a:spLocks noChangeArrowheads="1"/>
          </p:cNvSpPr>
          <p:nvPr/>
        </p:nvSpPr>
        <p:spPr bwMode="gray">
          <a:xfrm>
            <a:off x="6018606" y="1006075"/>
            <a:ext cx="885600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Bewertung der Projektidee/ Abgabe fachliches Votum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5746165" y="2301410"/>
            <a:ext cx="75112" cy="24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" name="Gruppieren 2"/>
          <p:cNvGrpSpPr/>
          <p:nvPr/>
        </p:nvGrpSpPr>
        <p:grpSpPr>
          <a:xfrm>
            <a:off x="5492713" y="2266647"/>
            <a:ext cx="519022" cy="2481942"/>
            <a:chOff x="5483059" y="2267752"/>
            <a:chExt cx="519022" cy="2481942"/>
          </a:xfrm>
        </p:grpSpPr>
        <p:sp>
          <p:nvSpPr>
            <p:cNvPr id="58" name="Rechteck 57"/>
            <p:cNvSpPr/>
            <p:nvPr/>
          </p:nvSpPr>
          <p:spPr>
            <a:xfrm>
              <a:off x="5483059" y="4677686"/>
              <a:ext cx="324000" cy="720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Pfeil nach unten 71"/>
            <p:cNvSpPr/>
            <p:nvPr/>
          </p:nvSpPr>
          <p:spPr>
            <a:xfrm rot="16200000">
              <a:off x="5804081" y="2213752"/>
              <a:ext cx="144000" cy="252000"/>
            </a:xfrm>
            <a:prstGeom prst="down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" name="Pfeil nach unten 3"/>
          <p:cNvSpPr/>
          <p:nvPr/>
        </p:nvSpPr>
        <p:spPr>
          <a:xfrm>
            <a:off x="3926704" y="2432694"/>
            <a:ext cx="144000" cy="900000"/>
          </a:xfrm>
          <a:prstGeom prst="down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Pfeil nach unten 56"/>
          <p:cNvSpPr/>
          <p:nvPr/>
        </p:nvSpPr>
        <p:spPr>
          <a:xfrm rot="10800000">
            <a:off x="3928345" y="4289637"/>
            <a:ext cx="144000" cy="972000"/>
          </a:xfrm>
          <a:prstGeom prst="down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Pfeil nach unten 58"/>
          <p:cNvSpPr/>
          <p:nvPr/>
        </p:nvSpPr>
        <p:spPr>
          <a:xfrm>
            <a:off x="7987349" y="2113004"/>
            <a:ext cx="184795" cy="612000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Pfeil nach unten 142"/>
          <p:cNvSpPr/>
          <p:nvPr/>
        </p:nvSpPr>
        <p:spPr>
          <a:xfrm>
            <a:off x="8007922" y="4295491"/>
            <a:ext cx="184795" cy="612000"/>
          </a:xfrm>
          <a:prstGeom prst="downArrow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Text Box 19"/>
          <p:cNvSpPr txBox="1">
            <a:spLocks noChangeArrowheads="1"/>
          </p:cNvSpPr>
          <p:nvPr/>
        </p:nvSpPr>
        <p:spPr bwMode="gray">
          <a:xfrm>
            <a:off x="7441605" y="2767124"/>
            <a:ext cx="1259699" cy="1633436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noProof="0" dirty="0">
                <a:solidFill>
                  <a:schemeClr val="bg1"/>
                </a:solidFill>
              </a:rPr>
              <a:t>Erarbeitung fachliches Votum zu den Projektideen</a:t>
            </a:r>
            <a:br>
              <a:rPr lang="de-DE" altLang="de-DE" sz="1000" b="1" kern="0" noProof="0" dirty="0">
                <a:solidFill>
                  <a:schemeClr val="bg1"/>
                </a:solidFill>
              </a:rPr>
            </a:br>
            <a:endParaRPr lang="de-DE" altLang="de-DE" sz="1000" b="1" kern="0" noProof="0" dirty="0">
              <a:solidFill>
                <a:schemeClr val="bg1"/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chemeClr val="bg1"/>
                </a:solidFill>
              </a:rPr>
              <a:t>Stimmberechtigt:</a:t>
            </a:r>
            <a:br>
              <a:rPr lang="de-DE" altLang="de-DE" sz="900" kern="0" dirty="0">
                <a:solidFill>
                  <a:schemeClr val="bg1"/>
                </a:solidFill>
              </a:rPr>
            </a:br>
            <a:r>
              <a:rPr lang="de-DE" altLang="de-DE" sz="900" kern="0" dirty="0">
                <a:solidFill>
                  <a:schemeClr val="bg1"/>
                </a:solidFill>
              </a:rPr>
              <a:t>Stellen für Soziale Innovation, MB*, </a:t>
            </a:r>
            <a:r>
              <a:rPr lang="de-DE" altLang="de-DE" sz="900" kern="0" dirty="0" err="1">
                <a:solidFill>
                  <a:schemeClr val="bg1"/>
                </a:solidFill>
              </a:rPr>
              <a:t>Niedersachsen.next</a:t>
            </a:r>
            <a:r>
              <a:rPr lang="de-DE" altLang="de-DE" sz="900" kern="0" dirty="0">
                <a:solidFill>
                  <a:schemeClr val="bg1"/>
                </a:solidFill>
              </a:rPr>
              <a:t>*, MW*, MS*, ÄrL*</a:t>
            </a:r>
            <a:endParaRPr kumimoji="0" lang="de-DE" altLang="de-DE" sz="900" i="0" u="none" strike="noStrike" kern="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61" name="Pfeil nach unten 60"/>
          <p:cNvSpPr/>
          <p:nvPr/>
        </p:nvSpPr>
        <p:spPr>
          <a:xfrm>
            <a:off x="1681842" y="3271128"/>
            <a:ext cx="144000" cy="972000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Text Box 13"/>
          <p:cNvSpPr txBox="1">
            <a:spLocks noChangeArrowheads="1"/>
          </p:cNvSpPr>
          <p:nvPr/>
        </p:nvSpPr>
        <p:spPr bwMode="gray">
          <a:xfrm>
            <a:off x="4618373" y="4383805"/>
            <a:ext cx="883792" cy="69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>
            <a:noAutofit/>
          </a:bodyPr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algn="ctr" eaLnBrk="1" fontAlgn="auto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Weiterleitung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>
                <a:solidFill>
                  <a:srgbClr val="FFFFFF"/>
                </a:solidFill>
              </a:rPr>
              <a:t>Projektidee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32" name="Text Box 19"/>
          <p:cNvSpPr txBox="1">
            <a:spLocks noChangeArrowheads="1"/>
          </p:cNvSpPr>
          <p:nvPr/>
        </p:nvSpPr>
        <p:spPr bwMode="gray">
          <a:xfrm>
            <a:off x="7441879" y="1185259"/>
            <a:ext cx="1259699" cy="970281"/>
          </a:xfrm>
          <a:prstGeom prst="rect">
            <a:avLst/>
          </a:prstGeom>
          <a:solidFill>
            <a:srgbClr val="FF9900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dirty="0" err="1"/>
              <a:t>Niedersachsen.next</a:t>
            </a:r>
            <a:r>
              <a:rPr lang="de-DE" altLang="de-DE" sz="1000" b="1" kern="0" dirty="0"/>
              <a:t>:</a:t>
            </a:r>
            <a:br>
              <a:rPr lang="de-DE" altLang="de-DE" sz="1000" b="1" kern="0" dirty="0"/>
            </a:br>
            <a:r>
              <a:rPr lang="de-DE" altLang="de-DE" sz="1000" b="1" kern="0" dirty="0"/>
              <a:t>Präsentation</a:t>
            </a:r>
            <a:br>
              <a:rPr lang="de-DE" altLang="de-DE" sz="1000" b="1" kern="0" dirty="0"/>
            </a:br>
            <a:r>
              <a:rPr lang="de-DE" altLang="de-DE" sz="1000" b="1" kern="0" dirty="0"/>
              <a:t>der aufbereiteten Ergebnisse</a:t>
            </a:r>
            <a:br>
              <a:rPr lang="de-DE" altLang="de-DE" sz="1000" b="1" kern="0" dirty="0"/>
            </a:br>
            <a:endParaRPr kumimoji="0" lang="de-DE" altLang="de-DE" sz="1000" b="1" i="0" u="none" strike="noStrike" kern="0" cap="none" spc="0" normalizeH="0" baseline="0" noProof="0" dirty="0">
              <a:ln>
                <a:noFill/>
              </a:ln>
              <a:solidFill>
                <a:srgbClr val="242E5A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9" name="Text Box 13"/>
          <p:cNvSpPr txBox="1">
            <a:spLocks noChangeArrowheads="1"/>
          </p:cNvSpPr>
          <p:nvPr/>
        </p:nvSpPr>
        <p:spPr bwMode="gray">
          <a:xfrm>
            <a:off x="1311946" y="2584899"/>
            <a:ext cx="883792" cy="69336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Aufruf zur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>
                <a:solidFill>
                  <a:srgbClr val="FFFFFF"/>
                </a:solidFill>
              </a:rPr>
              <a:t>Projektidee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7097169" y="1678557"/>
            <a:ext cx="303493" cy="3412820"/>
            <a:chOff x="7112668" y="1660166"/>
            <a:chExt cx="303493" cy="3412820"/>
          </a:xfrm>
          <a:solidFill>
            <a:schemeClr val="accent3"/>
          </a:solidFill>
        </p:grpSpPr>
        <p:sp>
          <p:nvSpPr>
            <p:cNvPr id="55" name="Pfeil nach rechts 54"/>
            <p:cNvSpPr/>
            <p:nvPr/>
          </p:nvSpPr>
          <p:spPr>
            <a:xfrm>
              <a:off x="7150310" y="1660166"/>
              <a:ext cx="265851" cy="283844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Pfeil nach rechts 66"/>
            <p:cNvSpPr/>
            <p:nvPr/>
          </p:nvSpPr>
          <p:spPr>
            <a:xfrm>
              <a:off x="7120164" y="3209855"/>
              <a:ext cx="265851" cy="283844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Pfeil nach rechts 75"/>
            <p:cNvSpPr/>
            <p:nvPr/>
          </p:nvSpPr>
          <p:spPr>
            <a:xfrm>
              <a:off x="7112668" y="4789142"/>
              <a:ext cx="265851" cy="283844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2" name="Text Box 13"/>
          <p:cNvSpPr txBox="1">
            <a:spLocks noChangeArrowheads="1"/>
          </p:cNvSpPr>
          <p:nvPr/>
        </p:nvSpPr>
        <p:spPr bwMode="gray">
          <a:xfrm>
            <a:off x="2406471" y="2591248"/>
            <a:ext cx="883792" cy="693369"/>
          </a:xfrm>
          <a:prstGeom prst="rect">
            <a:avLst/>
          </a:prstGeom>
          <a:solidFill>
            <a:srgbClr val="1C356F"/>
          </a:solidFill>
          <a:ln>
            <a:solidFill>
              <a:schemeClr val="accent1"/>
            </a:solidFill>
          </a:ln>
          <a:effectLst>
            <a:outerShdw blurRad="50800" dist="38100" dir="27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noProof="0" dirty="0">
                <a:solidFill>
                  <a:schemeClr val="bg1"/>
                </a:solidFill>
              </a:rPr>
              <a:t>Teilnahme am Workshop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49741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1600" dirty="0"/>
              <a:t>Stufe 2 „Antragsverfahren“</a:t>
            </a:r>
          </a:p>
        </p:txBody>
      </p:sp>
      <p:sp>
        <p:nvSpPr>
          <p:cNvPr id="103" name="Rechteck 102"/>
          <p:cNvSpPr/>
          <p:nvPr/>
        </p:nvSpPr>
        <p:spPr bwMode="auto">
          <a:xfrm>
            <a:off x="827593" y="1192891"/>
            <a:ext cx="7686182" cy="4860000"/>
          </a:xfrm>
          <a:prstGeom prst="rect">
            <a:avLst/>
          </a:prstGeom>
          <a:solidFill>
            <a:srgbClr val="DFD799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118" name="Gerade Verbindung mit Pfeil 19"/>
          <p:cNvCxnSpPr>
            <a:cxnSpLocks noChangeShapeType="1"/>
          </p:cNvCxnSpPr>
          <p:nvPr/>
        </p:nvCxnSpPr>
        <p:spPr bwMode="auto">
          <a:xfrm flipV="1">
            <a:off x="1028811" y="1407461"/>
            <a:ext cx="7484964" cy="112661"/>
          </a:xfrm>
          <a:prstGeom prst="straightConnector1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B4B4B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29"/>
          <p:cNvCxnSpPr>
            <a:cxnSpLocks noChangeShapeType="1"/>
          </p:cNvCxnSpPr>
          <p:nvPr/>
        </p:nvCxnSpPr>
        <p:spPr bwMode="auto">
          <a:xfrm>
            <a:off x="2903060" y="5271146"/>
            <a:ext cx="981635" cy="1099886"/>
          </a:xfrm>
          <a:prstGeom prst="straightConnector1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B4B4B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999632" y="1825279"/>
            <a:ext cx="772100" cy="2648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1E3166"/>
              </a:solidFill>
              <a:effectLst/>
              <a:uLnTx/>
              <a:uFillTx/>
            </a:endParaRPr>
          </a:p>
        </p:txBody>
      </p:sp>
      <p:sp>
        <p:nvSpPr>
          <p:cNvPr id="98" name="Textfeld 97"/>
          <p:cNvSpPr txBox="1"/>
          <p:nvPr/>
        </p:nvSpPr>
        <p:spPr>
          <a:xfrm>
            <a:off x="1882518" y="1825279"/>
            <a:ext cx="773804" cy="2648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1E3166"/>
              </a:solidFill>
              <a:effectLst/>
              <a:uLnTx/>
              <a:uFillTx/>
            </a:endParaRPr>
          </a:p>
        </p:txBody>
      </p:sp>
      <p:sp>
        <p:nvSpPr>
          <p:cNvPr id="99" name="Textfeld 98"/>
          <p:cNvSpPr txBox="1"/>
          <p:nvPr/>
        </p:nvSpPr>
        <p:spPr>
          <a:xfrm>
            <a:off x="3061123" y="1841798"/>
            <a:ext cx="773804" cy="2648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1" i="0" u="none" strike="noStrike" kern="0" cap="none" spc="0" normalizeH="0" baseline="0" noProof="0" dirty="0">
              <a:ln>
                <a:noFill/>
              </a:ln>
              <a:solidFill>
                <a:srgbClr val="1E3166"/>
              </a:solidFill>
              <a:effectLst/>
              <a:uLnTx/>
              <a:uFillTx/>
            </a:endParaRPr>
          </a:p>
        </p:txBody>
      </p:sp>
      <p:sp>
        <p:nvSpPr>
          <p:cNvPr id="101" name="Textfeld 100"/>
          <p:cNvSpPr txBox="1"/>
          <p:nvPr/>
        </p:nvSpPr>
        <p:spPr>
          <a:xfrm>
            <a:off x="6714535" y="1813820"/>
            <a:ext cx="772099" cy="2648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1" i="0" u="none" strike="noStrike" kern="0" cap="none" spc="0" normalizeH="0" baseline="0" noProof="0" dirty="0">
              <a:ln>
                <a:noFill/>
              </a:ln>
              <a:solidFill>
                <a:srgbClr val="1E3166"/>
              </a:solidFill>
              <a:effectLst/>
              <a:uLnTx/>
              <a:uFillTx/>
            </a:endParaRPr>
          </a:p>
        </p:txBody>
      </p:sp>
      <p:sp>
        <p:nvSpPr>
          <p:cNvPr id="4" name="Pfeil nach unten 3"/>
          <p:cNvSpPr/>
          <p:nvPr/>
        </p:nvSpPr>
        <p:spPr>
          <a:xfrm>
            <a:off x="3997735" y="4397152"/>
            <a:ext cx="162251" cy="498275"/>
          </a:xfrm>
          <a:prstGeom prst="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Pfeil nach rechts 64"/>
          <p:cNvSpPr/>
          <p:nvPr/>
        </p:nvSpPr>
        <p:spPr>
          <a:xfrm>
            <a:off x="1016031" y="4406818"/>
            <a:ext cx="207122" cy="28384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Text Box 13"/>
          <p:cNvSpPr txBox="1">
            <a:spLocks noChangeArrowheads="1"/>
          </p:cNvSpPr>
          <p:nvPr/>
        </p:nvSpPr>
        <p:spPr bwMode="gray">
          <a:xfrm>
            <a:off x="5944493" y="5112958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Ergebnisse an NBank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gray">
          <a:xfrm>
            <a:off x="2453125" y="4191038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Kunden-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 err="1">
                <a:solidFill>
                  <a:srgbClr val="FFFFFF"/>
                </a:solidFill>
              </a:rPr>
              <a:t>beratung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6" name="Pfeil nach unten 55"/>
          <p:cNvSpPr/>
          <p:nvPr/>
        </p:nvSpPr>
        <p:spPr>
          <a:xfrm>
            <a:off x="3971935" y="3640882"/>
            <a:ext cx="162251" cy="498275"/>
          </a:xfrm>
          <a:prstGeom prst="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gray">
          <a:xfrm>
            <a:off x="7225665" y="3997721"/>
            <a:ext cx="1080000" cy="1080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8900000" algn="bl" rotWithShape="0">
              <a:srgbClr val="242E5A">
                <a:alpha val="40000"/>
              </a:srgb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noProof="0" dirty="0">
                <a:solidFill>
                  <a:srgbClr val="1C356F"/>
                </a:solidFill>
              </a:rPr>
              <a:t>Bewilligung</a:t>
            </a:r>
            <a:br>
              <a:rPr lang="de-DE" altLang="de-DE" sz="1000" b="1" kern="0" noProof="0" dirty="0">
                <a:solidFill>
                  <a:srgbClr val="1C356F"/>
                </a:solidFill>
              </a:rPr>
            </a:br>
            <a:r>
              <a:rPr lang="de-DE" altLang="de-DE" sz="1000" b="1" kern="0" noProof="0" dirty="0">
                <a:solidFill>
                  <a:srgbClr val="1C356F"/>
                </a:solidFill>
              </a:rPr>
              <a:t>oder</a:t>
            </a:r>
            <a:br>
              <a:rPr lang="de-DE" altLang="de-DE" sz="1000" b="1" kern="0" noProof="0" dirty="0">
                <a:solidFill>
                  <a:srgbClr val="1C356F"/>
                </a:solidFill>
              </a:rPr>
            </a:br>
            <a:r>
              <a:rPr lang="de-DE" altLang="de-DE" sz="1000" b="1" kern="0" noProof="0" dirty="0">
                <a:solidFill>
                  <a:srgbClr val="1C356F"/>
                </a:solidFill>
              </a:rPr>
              <a:t>Ablehnung</a:t>
            </a:r>
            <a:endParaRPr kumimoji="0" lang="de-DE" altLang="de-DE" sz="1000" b="1" i="0" u="none" strike="noStrike" kern="0" cap="none" spc="0" normalizeH="0" baseline="0" noProof="0" dirty="0">
              <a:ln>
                <a:noFill/>
              </a:ln>
              <a:solidFill>
                <a:srgbClr val="1C356F"/>
              </a:solidFill>
              <a:effectLst/>
              <a:uLnTx/>
              <a:uFillTx/>
            </a:endParaRPr>
          </a:p>
        </p:txBody>
      </p:sp>
      <p:sp>
        <p:nvSpPr>
          <p:cNvPr id="69" name="Text Box 13"/>
          <p:cNvSpPr txBox="1">
            <a:spLocks noChangeArrowheads="1"/>
          </p:cNvSpPr>
          <p:nvPr/>
        </p:nvSpPr>
        <p:spPr bwMode="gray">
          <a:xfrm>
            <a:off x="1292682" y="4191037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Aufforderung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>
                <a:solidFill>
                  <a:srgbClr val="FFFFFF"/>
                </a:solidFill>
              </a:rPr>
              <a:t>zur Antrags-stellung der finalen Projektideen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2" name="Text Box 13"/>
          <p:cNvSpPr txBox="1">
            <a:spLocks noChangeArrowheads="1"/>
          </p:cNvSpPr>
          <p:nvPr/>
        </p:nvSpPr>
        <p:spPr bwMode="gray">
          <a:xfrm>
            <a:off x="2448031" y="2337441"/>
            <a:ext cx="883792" cy="693369"/>
          </a:xfrm>
          <a:prstGeom prst="rect">
            <a:avLst/>
          </a:prstGeom>
          <a:pattFill prst="ltUpDiag">
            <a:fgClr>
              <a:srgbClr val="BCC3D6"/>
            </a:fgClr>
            <a:bgClr>
              <a:schemeClr val="bg1"/>
            </a:bgClr>
          </a:pattFill>
          <a:ln cmpd="sng">
            <a:solidFill>
              <a:srgbClr val="242E5A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1C356F"/>
                </a:solidFill>
              </a:rPr>
              <a:t>optional:</a:t>
            </a:r>
            <a:br>
              <a:rPr lang="de-DE" altLang="de-DE" sz="900" kern="0" dirty="0">
                <a:solidFill>
                  <a:srgbClr val="1C356F"/>
                </a:solidFill>
              </a:rPr>
            </a:br>
            <a:r>
              <a:rPr lang="de-DE" altLang="de-DE" sz="900" kern="0" dirty="0">
                <a:solidFill>
                  <a:srgbClr val="1C356F"/>
                </a:solidFill>
              </a:rPr>
              <a:t>Mitwirkung</a:t>
            </a:r>
            <a:br>
              <a:rPr lang="de-DE" altLang="de-DE" sz="900" kern="0" dirty="0">
                <a:solidFill>
                  <a:srgbClr val="1C356F"/>
                </a:solidFill>
              </a:rPr>
            </a:br>
            <a:r>
              <a:rPr lang="de-DE" altLang="de-DE" sz="900" kern="0" dirty="0">
                <a:solidFill>
                  <a:srgbClr val="1C356F"/>
                </a:solidFill>
              </a:rPr>
              <a:t>Kunden-</a:t>
            </a:r>
            <a:br>
              <a:rPr lang="de-DE" altLang="de-DE" sz="900" kern="0" dirty="0">
                <a:solidFill>
                  <a:srgbClr val="1C356F"/>
                </a:solidFill>
              </a:rPr>
            </a:br>
            <a:r>
              <a:rPr lang="de-DE" altLang="de-DE" sz="900" kern="0" dirty="0" err="1">
                <a:solidFill>
                  <a:srgbClr val="1C356F"/>
                </a:solidFill>
              </a:rPr>
              <a:t>beratung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1C356F"/>
              </a:solidFill>
              <a:effectLst/>
              <a:uLnTx/>
              <a:uFillTx/>
            </a:endParaRPr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gray">
          <a:xfrm>
            <a:off x="3618921" y="5119153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noProof="0" dirty="0">
                <a:solidFill>
                  <a:srgbClr val="FFFFFF"/>
                </a:solidFill>
              </a:rPr>
              <a:t>Antrags-</a:t>
            </a:r>
            <a:br>
              <a:rPr lang="de-DE" altLang="de-DE" sz="900" kern="0" noProof="0" dirty="0">
                <a:solidFill>
                  <a:srgbClr val="FFFFFF"/>
                </a:solidFill>
              </a:rPr>
            </a:br>
            <a:r>
              <a:rPr lang="de-DE" altLang="de-DE" sz="900" kern="0" noProof="0" dirty="0" err="1">
                <a:solidFill>
                  <a:srgbClr val="FFFFFF"/>
                </a:solidFill>
              </a:rPr>
              <a:t>eingang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8" name="Text Box 13"/>
          <p:cNvSpPr txBox="1">
            <a:spLocks noChangeArrowheads="1"/>
          </p:cNvSpPr>
          <p:nvPr/>
        </p:nvSpPr>
        <p:spPr bwMode="gray">
          <a:xfrm>
            <a:off x="4800561" y="5127844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noProof="0" dirty="0">
                <a:solidFill>
                  <a:srgbClr val="FFFFFF"/>
                </a:solidFill>
              </a:rPr>
              <a:t>Antragsprüfung/ Scoring Regional-</a:t>
            </a:r>
            <a:br>
              <a:rPr lang="de-DE" altLang="de-DE" sz="900" kern="0" noProof="0" dirty="0">
                <a:solidFill>
                  <a:srgbClr val="FFFFFF"/>
                </a:solidFill>
              </a:rPr>
            </a:br>
            <a:r>
              <a:rPr lang="de-DE" altLang="de-DE" sz="900" kern="0" noProof="0" dirty="0">
                <a:solidFill>
                  <a:srgbClr val="FFFFFF"/>
                </a:solidFill>
              </a:rPr>
              <a:t>fachliche Komponente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6" name="Pfeil nach oben und unten 45"/>
          <p:cNvSpPr/>
          <p:nvPr/>
        </p:nvSpPr>
        <p:spPr>
          <a:xfrm>
            <a:off x="6099146" y="2271715"/>
            <a:ext cx="185286" cy="2160000"/>
          </a:xfrm>
          <a:prstGeom prst="up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Pfeil nach unten 46"/>
          <p:cNvSpPr/>
          <p:nvPr/>
        </p:nvSpPr>
        <p:spPr>
          <a:xfrm rot="16200000">
            <a:off x="2206027" y="4399760"/>
            <a:ext cx="144000" cy="275922"/>
          </a:xfrm>
          <a:prstGeom prst="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 Box 13"/>
          <p:cNvSpPr txBox="1">
            <a:spLocks noChangeArrowheads="1"/>
          </p:cNvSpPr>
          <p:nvPr/>
        </p:nvSpPr>
        <p:spPr bwMode="gray">
          <a:xfrm>
            <a:off x="5936432" y="4202058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Zusammen-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 err="1">
                <a:solidFill>
                  <a:srgbClr val="FFFFFF"/>
                </a:solidFill>
              </a:rPr>
              <a:t>führung</a:t>
            </a:r>
            <a:r>
              <a:rPr lang="de-DE" altLang="de-DE" sz="900" kern="0" dirty="0">
                <a:solidFill>
                  <a:srgbClr val="FFFFFF"/>
                </a:solidFill>
              </a:rPr>
              <a:t> der Ergebnisse NBank und ÄrL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1" name="Pfeil nach unten 50"/>
          <p:cNvSpPr/>
          <p:nvPr/>
        </p:nvSpPr>
        <p:spPr>
          <a:xfrm rot="16200000">
            <a:off x="4511644" y="4406228"/>
            <a:ext cx="144000" cy="275922"/>
          </a:xfrm>
          <a:prstGeom prst="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Pfeil nach unten 62"/>
          <p:cNvSpPr/>
          <p:nvPr/>
        </p:nvSpPr>
        <p:spPr>
          <a:xfrm rot="16200000">
            <a:off x="5682234" y="4406228"/>
            <a:ext cx="144000" cy="275922"/>
          </a:xfrm>
          <a:prstGeom prst="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Pfeil nach unten 67"/>
          <p:cNvSpPr/>
          <p:nvPr/>
        </p:nvSpPr>
        <p:spPr>
          <a:xfrm rot="16200000">
            <a:off x="3376025" y="3458620"/>
            <a:ext cx="144000" cy="275922"/>
          </a:xfrm>
          <a:prstGeom prst="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Pfeil nach unten 75"/>
          <p:cNvSpPr/>
          <p:nvPr/>
        </p:nvSpPr>
        <p:spPr>
          <a:xfrm rot="16200000">
            <a:off x="4523148" y="5332014"/>
            <a:ext cx="144000" cy="275922"/>
          </a:xfrm>
          <a:prstGeom prst="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Pfeil nach unten 81"/>
          <p:cNvSpPr/>
          <p:nvPr/>
        </p:nvSpPr>
        <p:spPr>
          <a:xfrm rot="16200000">
            <a:off x="5697496" y="5351911"/>
            <a:ext cx="144000" cy="275922"/>
          </a:xfrm>
          <a:prstGeom prst="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Text Box 19"/>
          <p:cNvSpPr txBox="1">
            <a:spLocks noChangeArrowheads="1"/>
          </p:cNvSpPr>
          <p:nvPr/>
        </p:nvSpPr>
        <p:spPr bwMode="gray">
          <a:xfrm>
            <a:off x="197852" y="3182967"/>
            <a:ext cx="850235" cy="860400"/>
          </a:xfrm>
          <a:prstGeom prst="rect">
            <a:avLst/>
          </a:prstGeom>
          <a:pattFill prst="dkUpDiag">
            <a:fgClr>
              <a:srgbClr val="FF9900"/>
            </a:fgClr>
            <a:bgClr>
              <a:schemeClr val="bg1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1" i="0" u="none" strike="noStrike" kern="0" cap="none" spc="0" normalizeH="0" baseline="0" noProof="0" dirty="0">
                <a:ln>
                  <a:noFill/>
                </a:ln>
                <a:solidFill>
                  <a:srgbClr val="242E5A"/>
                </a:solidFill>
                <a:effectLst/>
                <a:uLnTx/>
                <a:uFillTx/>
                <a:latin typeface="Arial" charset="0"/>
              </a:rPr>
              <a:t>Kunden</a:t>
            </a:r>
          </a:p>
        </p:txBody>
      </p:sp>
      <p:sp>
        <p:nvSpPr>
          <p:cNvPr id="64" name="Text Box 19"/>
          <p:cNvSpPr txBox="1">
            <a:spLocks noChangeArrowheads="1"/>
          </p:cNvSpPr>
          <p:nvPr/>
        </p:nvSpPr>
        <p:spPr bwMode="gray">
          <a:xfrm>
            <a:off x="176513" y="1327617"/>
            <a:ext cx="860400" cy="860400"/>
          </a:xfrm>
          <a:prstGeom prst="rect">
            <a:avLst/>
          </a:prstGeom>
          <a:solidFill>
            <a:srgbClr val="FF9900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noProof="0" dirty="0"/>
              <a:t>MB*</a:t>
            </a:r>
            <a:endParaRPr kumimoji="0" lang="de-DE" altLang="de-DE" sz="1000" b="1" i="0" u="none" strike="noStrike" kern="0" cap="none" spc="0" normalizeH="0" baseline="0" noProof="0" dirty="0">
              <a:ln>
                <a:noFill/>
              </a:ln>
              <a:solidFill>
                <a:srgbClr val="242E5A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6" name="Text Box 19"/>
          <p:cNvSpPr txBox="1">
            <a:spLocks noChangeArrowheads="1"/>
          </p:cNvSpPr>
          <p:nvPr/>
        </p:nvSpPr>
        <p:spPr bwMode="gray">
          <a:xfrm>
            <a:off x="172550" y="4098523"/>
            <a:ext cx="860400" cy="860400"/>
          </a:xfrm>
          <a:prstGeom prst="rect">
            <a:avLst/>
          </a:prstGeom>
          <a:solidFill>
            <a:srgbClr val="FF9900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dirty="0"/>
              <a:t>NBank</a:t>
            </a:r>
            <a:endParaRPr kumimoji="0" lang="de-DE" altLang="de-DE" sz="1000" b="1" i="0" u="none" strike="noStrike" kern="0" cap="none" spc="0" normalizeH="0" baseline="0" noProof="0" dirty="0">
              <a:ln>
                <a:noFill/>
              </a:ln>
              <a:solidFill>
                <a:srgbClr val="242E5A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90" name="Text Box 19"/>
          <p:cNvSpPr txBox="1">
            <a:spLocks noChangeArrowheads="1"/>
          </p:cNvSpPr>
          <p:nvPr/>
        </p:nvSpPr>
        <p:spPr bwMode="gray">
          <a:xfrm>
            <a:off x="182887" y="5041493"/>
            <a:ext cx="860400" cy="860400"/>
          </a:xfrm>
          <a:prstGeom prst="rect">
            <a:avLst/>
          </a:prstGeom>
          <a:solidFill>
            <a:srgbClr val="FF9900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dirty="0"/>
              <a:t>Ä</a:t>
            </a:r>
            <a:r>
              <a:rPr lang="de-DE" altLang="de-DE" sz="1000" b="1" kern="0" noProof="0" dirty="0" err="1"/>
              <a:t>rL</a:t>
            </a:r>
            <a:r>
              <a:rPr lang="de-DE" altLang="de-DE" sz="1000" b="1" kern="0" noProof="0" dirty="0"/>
              <a:t>*</a:t>
            </a:r>
            <a:endParaRPr kumimoji="0" lang="de-DE" altLang="de-DE" sz="1000" b="1" i="0" u="none" strike="noStrike" kern="0" cap="none" spc="0" normalizeH="0" baseline="0" noProof="0" dirty="0">
              <a:ln>
                <a:noFill/>
              </a:ln>
              <a:solidFill>
                <a:srgbClr val="242E5A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gray">
          <a:xfrm>
            <a:off x="182887" y="2243173"/>
            <a:ext cx="860400" cy="860400"/>
          </a:xfrm>
          <a:prstGeom prst="rect">
            <a:avLst/>
          </a:prstGeom>
          <a:solidFill>
            <a:srgbClr val="FF9900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242E5A"/>
            </a:outerShdw>
            <a:softEdge rad="31750"/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000" b="1" kern="0" noProof="0" dirty="0"/>
              <a:t>Stellen für Soziale Innovation</a:t>
            </a:r>
            <a:endParaRPr kumimoji="0" lang="de-DE" altLang="de-DE" sz="1000" b="1" i="0" u="none" strike="noStrike" kern="0" cap="none" spc="0" normalizeH="0" baseline="0" noProof="0" dirty="0">
              <a:ln>
                <a:noFill/>
              </a:ln>
              <a:solidFill>
                <a:srgbClr val="242E5A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gray">
          <a:xfrm>
            <a:off x="2455058" y="3276207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Kunden-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 err="1">
                <a:solidFill>
                  <a:srgbClr val="FFFFFF"/>
                </a:solidFill>
              </a:rPr>
              <a:t>beratung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5" name="Text Box 13"/>
          <p:cNvSpPr txBox="1">
            <a:spLocks noChangeArrowheads="1"/>
          </p:cNvSpPr>
          <p:nvPr/>
        </p:nvSpPr>
        <p:spPr bwMode="gray">
          <a:xfrm>
            <a:off x="3607036" y="3281588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noProof="0" dirty="0">
                <a:solidFill>
                  <a:srgbClr val="FFFFFF"/>
                </a:solidFill>
              </a:rPr>
              <a:t>Antrags-</a:t>
            </a:r>
            <a:br>
              <a:rPr lang="de-DE" altLang="de-DE" sz="900" kern="0" noProof="0" dirty="0">
                <a:solidFill>
                  <a:srgbClr val="FFFFFF"/>
                </a:solidFill>
              </a:rPr>
            </a:br>
            <a:r>
              <a:rPr lang="de-DE" altLang="de-DE" sz="900" kern="0" noProof="0" dirty="0" err="1">
                <a:solidFill>
                  <a:srgbClr val="FFFFFF"/>
                </a:solidFill>
              </a:rPr>
              <a:t>abgabe</a:t>
            </a:r>
            <a:r>
              <a:rPr lang="de-DE" altLang="de-DE" sz="900" kern="0" noProof="0" dirty="0">
                <a:solidFill>
                  <a:srgbClr val="FFFFFF"/>
                </a:solidFill>
              </a:rPr>
              <a:t> über Kundenportal der NBank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5" name="Pfeil nach unten 44"/>
          <p:cNvSpPr/>
          <p:nvPr/>
        </p:nvSpPr>
        <p:spPr>
          <a:xfrm>
            <a:off x="3981623" y="4884406"/>
            <a:ext cx="162251" cy="180000"/>
          </a:xfrm>
          <a:prstGeom prst="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Text Box 13"/>
          <p:cNvSpPr txBox="1">
            <a:spLocks noChangeArrowheads="1"/>
          </p:cNvSpPr>
          <p:nvPr/>
        </p:nvSpPr>
        <p:spPr bwMode="gray">
          <a:xfrm>
            <a:off x="3596353" y="4202058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noProof="0" dirty="0">
                <a:solidFill>
                  <a:srgbClr val="FFFFFF"/>
                </a:solidFill>
              </a:rPr>
              <a:t>Antragseingang/</a:t>
            </a:r>
            <a:r>
              <a:rPr lang="de-DE" altLang="de-DE" sz="900" kern="0" dirty="0">
                <a:solidFill>
                  <a:srgbClr val="FFFFFF"/>
                </a:solidFill>
              </a:rPr>
              <a:t> </a:t>
            </a:r>
            <a:r>
              <a:rPr lang="de-DE" altLang="de-DE" sz="900" kern="0" noProof="0" dirty="0">
                <a:solidFill>
                  <a:srgbClr val="FFFFFF"/>
                </a:solidFill>
              </a:rPr>
              <a:t>Weiterleitung</a:t>
            </a:r>
            <a:br>
              <a:rPr lang="de-DE" altLang="de-DE" sz="900" kern="0" noProof="0" dirty="0">
                <a:solidFill>
                  <a:srgbClr val="FFFFFF"/>
                </a:solidFill>
              </a:rPr>
            </a:br>
            <a:r>
              <a:rPr lang="de-DE" altLang="de-DE" sz="900" kern="0" noProof="0" dirty="0">
                <a:solidFill>
                  <a:srgbClr val="FFFFFF"/>
                </a:solidFill>
              </a:rPr>
              <a:t>an ÄrL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8" name="Pfeil nach rechts 47"/>
          <p:cNvSpPr/>
          <p:nvPr/>
        </p:nvSpPr>
        <p:spPr>
          <a:xfrm>
            <a:off x="6890984" y="4408160"/>
            <a:ext cx="306020" cy="31002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Pfeil nach oben und unten 48"/>
          <p:cNvSpPr/>
          <p:nvPr/>
        </p:nvSpPr>
        <p:spPr>
          <a:xfrm>
            <a:off x="6514919" y="1957721"/>
            <a:ext cx="185286" cy="2160000"/>
          </a:xfrm>
          <a:prstGeom prst="up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Text Box 13"/>
          <p:cNvSpPr txBox="1">
            <a:spLocks noChangeArrowheads="1"/>
          </p:cNvSpPr>
          <p:nvPr/>
        </p:nvSpPr>
        <p:spPr bwMode="gray">
          <a:xfrm>
            <a:off x="4800561" y="4213958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Antragsprüfung/ Scoring ohne Regional-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>
                <a:solidFill>
                  <a:srgbClr val="FFFFFF"/>
                </a:solidFill>
              </a:rPr>
              <a:t>fachliche</a:t>
            </a:r>
            <a:br>
              <a:rPr lang="de-DE" altLang="de-DE" sz="900" kern="0" dirty="0">
                <a:solidFill>
                  <a:srgbClr val="FFFFFF"/>
                </a:solidFill>
              </a:rPr>
            </a:br>
            <a:r>
              <a:rPr lang="de-DE" altLang="de-DE" sz="900" kern="0" dirty="0">
                <a:solidFill>
                  <a:srgbClr val="FFFFFF"/>
                </a:solidFill>
              </a:rPr>
              <a:t>Komponente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7" name="Pfeil nach unten 56"/>
          <p:cNvSpPr/>
          <p:nvPr/>
        </p:nvSpPr>
        <p:spPr>
          <a:xfrm rot="10800000">
            <a:off x="6299961" y="4932958"/>
            <a:ext cx="162251" cy="180000"/>
          </a:xfrm>
          <a:prstGeom prst="downArrow">
            <a:avLst/>
          </a:prstGeom>
          <a:solidFill>
            <a:srgbClr val="24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gray">
          <a:xfrm>
            <a:off x="5576126" y="2815321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noProof="0" dirty="0">
                <a:solidFill>
                  <a:srgbClr val="FFFFFF"/>
                </a:solidFill>
              </a:rPr>
              <a:t>Nennung der förderwürdigen Projekte</a:t>
            </a:r>
            <a:br>
              <a:rPr lang="de-DE" altLang="de-DE" sz="900" kern="0" noProof="0" dirty="0">
                <a:solidFill>
                  <a:srgbClr val="FFFFFF"/>
                </a:solidFill>
              </a:rPr>
            </a:br>
            <a:r>
              <a:rPr lang="de-DE" altLang="de-DE" sz="900" kern="0" noProof="0" dirty="0">
                <a:solidFill>
                  <a:srgbClr val="FFFFFF"/>
                </a:solidFill>
              </a:rPr>
              <a:t>an MB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1377520" y="6100034"/>
            <a:ext cx="6109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/>
              <a:t>* ÄrL : Ämter für regionale Landesentwicklung Niedersachsen (Braunschweig, Leine-Weser, Lüneburg, Weser-Ems)</a:t>
            </a:r>
            <a:br>
              <a:rPr lang="de-DE" sz="900" dirty="0"/>
            </a:br>
            <a:r>
              <a:rPr lang="de-DE" sz="900" dirty="0"/>
              <a:t>  MB  : Niedersächsisches Ministerium für Bundes- und Europaangelegenheiten und Regionale Entwicklung</a:t>
            </a:r>
          </a:p>
        </p:txBody>
      </p:sp>
      <p:sp>
        <p:nvSpPr>
          <p:cNvPr id="59" name="Text Box 13"/>
          <p:cNvSpPr txBox="1">
            <a:spLocks noChangeArrowheads="1"/>
          </p:cNvSpPr>
          <p:nvPr/>
        </p:nvSpPr>
        <p:spPr bwMode="gray">
          <a:xfrm>
            <a:off x="5944493" y="1507996"/>
            <a:ext cx="883792" cy="693369"/>
          </a:xfrm>
          <a:prstGeom prst="rect">
            <a:avLst/>
          </a:prstGeom>
          <a:solidFill>
            <a:srgbClr val="242E5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FFFFFF"/>
                </a:solidFill>
              </a:rPr>
              <a:t>Entscheidung Bereitstellung Haushaltsmittel an NBank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2" name="Text Box 13"/>
          <p:cNvSpPr txBox="1">
            <a:spLocks noChangeArrowheads="1"/>
          </p:cNvSpPr>
          <p:nvPr/>
        </p:nvSpPr>
        <p:spPr bwMode="gray">
          <a:xfrm>
            <a:off x="2448031" y="5102565"/>
            <a:ext cx="883792" cy="693369"/>
          </a:xfrm>
          <a:prstGeom prst="rect">
            <a:avLst/>
          </a:prstGeom>
          <a:pattFill prst="ltUpDiag">
            <a:fgClr>
              <a:srgbClr val="BCC3D6"/>
            </a:fgClr>
            <a:bgClr>
              <a:schemeClr val="bg1"/>
            </a:bgClr>
          </a:pattFill>
          <a:ln cmpd="sng">
            <a:solidFill>
              <a:srgbClr val="242E5A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1"/>
          <a:lstStyle>
            <a:lvl1pPr algn="l" eaLnBrk="0" hangingPunct="0">
              <a:lnSpc>
                <a:spcPts val="2200"/>
              </a:lnSpc>
              <a:spcAft>
                <a:spcPts val="1000"/>
              </a:spcAft>
              <a:defRPr>
                <a:solidFill>
                  <a:srgbClr val="242E5A"/>
                </a:solidFill>
                <a:latin typeface="Arial" charset="0"/>
              </a:defRPr>
            </a:lvl1pPr>
            <a:lvl2pPr marL="742950" indent="-28575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2pPr>
            <a:lvl3pPr marL="11430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3pPr>
            <a:lvl4pPr marL="16002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chemeClr val="bg2"/>
              </a:buClr>
              <a:buSzPct val="80000"/>
              <a:buFont typeface="Wingdings" pitchFamily="2" charset="2"/>
              <a:buChar char="n"/>
              <a:defRPr>
                <a:solidFill>
                  <a:srgbClr val="242E5A"/>
                </a:solidFill>
                <a:latin typeface="Arial" charset="0"/>
              </a:defRPr>
            </a:lvl4pPr>
            <a:lvl5pPr marL="2057400" indent="-228600" algn="l" eaLnBrk="0" hangingPunct="0">
              <a:lnSpc>
                <a:spcPts val="2200"/>
              </a:lnSpc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ts val="2200"/>
              </a:lnSpc>
              <a:spcBef>
                <a:spcPct val="0"/>
              </a:spcBef>
              <a:spcAft>
                <a:spcPts val="1000"/>
              </a:spcAft>
              <a:buClr>
                <a:srgbClr val="F21C0A"/>
              </a:buClr>
              <a:buFont typeface="Wingdings" pitchFamily="2" charset="2"/>
              <a:defRPr>
                <a:solidFill>
                  <a:srgbClr val="242E5A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900" kern="0" dirty="0">
                <a:solidFill>
                  <a:srgbClr val="1C356F"/>
                </a:solidFill>
              </a:rPr>
              <a:t>optional:</a:t>
            </a:r>
            <a:br>
              <a:rPr lang="de-DE" altLang="de-DE" sz="900" kern="0" dirty="0">
                <a:solidFill>
                  <a:srgbClr val="1C356F"/>
                </a:solidFill>
              </a:rPr>
            </a:br>
            <a:r>
              <a:rPr lang="de-DE" altLang="de-DE" sz="900" kern="0" dirty="0">
                <a:solidFill>
                  <a:srgbClr val="1C356F"/>
                </a:solidFill>
              </a:rPr>
              <a:t>Mitwirkung</a:t>
            </a:r>
            <a:br>
              <a:rPr lang="de-DE" altLang="de-DE" sz="900" kern="0" dirty="0">
                <a:solidFill>
                  <a:srgbClr val="1C356F"/>
                </a:solidFill>
              </a:rPr>
            </a:br>
            <a:r>
              <a:rPr lang="de-DE" altLang="de-DE" sz="900" kern="0" dirty="0">
                <a:solidFill>
                  <a:srgbClr val="1C356F"/>
                </a:solidFill>
              </a:rPr>
              <a:t>Kunden-</a:t>
            </a:r>
            <a:br>
              <a:rPr lang="de-DE" altLang="de-DE" sz="900" kern="0" dirty="0">
                <a:solidFill>
                  <a:srgbClr val="1C356F"/>
                </a:solidFill>
              </a:rPr>
            </a:br>
            <a:r>
              <a:rPr lang="de-DE" altLang="de-DE" sz="900" kern="0" dirty="0" err="1">
                <a:solidFill>
                  <a:srgbClr val="1C356F"/>
                </a:solidFill>
              </a:rPr>
              <a:t>beratung</a:t>
            </a:r>
            <a:endParaRPr kumimoji="0" lang="de-DE" altLang="de-DE" sz="900" b="0" i="0" u="none" strike="noStrike" kern="0" cap="none" spc="0" normalizeH="0" baseline="0" noProof="0" dirty="0">
              <a:ln>
                <a:noFill/>
              </a:ln>
              <a:solidFill>
                <a:srgbClr val="1C356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162963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PALETTEDESIGNATOR" val="NBank"/>
</p:tagLst>
</file>

<file path=ppt/theme/theme1.xml><?xml version="1.0" encoding="utf-8"?>
<a:theme xmlns:a="http://schemas.openxmlformats.org/drawingml/2006/main" name="blank">
  <a:themeElements>
    <a:clrScheme name="NBank-Farben-PowerPoint">
      <a:dk1>
        <a:srgbClr val="1C356F"/>
      </a:dk1>
      <a:lt1>
        <a:srgbClr val="FFFFFF"/>
      </a:lt1>
      <a:dk2>
        <a:srgbClr val="1C356F"/>
      </a:dk2>
      <a:lt2>
        <a:srgbClr val="BCC3D6"/>
      </a:lt2>
      <a:accent1>
        <a:srgbClr val="1C356F"/>
      </a:accent1>
      <a:accent2>
        <a:srgbClr val="BCC3D6"/>
      </a:accent2>
      <a:accent3>
        <a:srgbClr val="FF9900"/>
      </a:accent3>
      <a:accent4>
        <a:srgbClr val="DFD799"/>
      </a:accent4>
      <a:accent5>
        <a:srgbClr val="52608E"/>
      </a:accent5>
      <a:accent6>
        <a:srgbClr val="AC9D65"/>
      </a:accent6>
      <a:hlink>
        <a:srgbClr val="4B7D7D"/>
      </a:hlink>
      <a:folHlink>
        <a:srgbClr val="CFE7E7"/>
      </a:folHlink>
    </a:clrScheme>
    <a:fontScheme name="NBank-Schrif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357</Words>
  <Application>Microsoft Office PowerPoint</Application>
  <PresentationFormat>Bildschirmpräsentation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blank</vt:lpstr>
      <vt:lpstr>Zweistufiges Verfahren in der Richtlinie Soziale Innovation: Stufe 1 „Einreichung einer Projektidee“</vt:lpstr>
      <vt:lpstr>Stufe 2 „Antragsverfahren“</vt:lpstr>
    </vt:vector>
  </TitlesOfParts>
  <Company>NBank - Investitions und Förderbank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Auftaktveranstaltung „Qualifizierung und Arbeit“ (QuA)</dc:title>
  <dc:creator>Lauterbach, Monique</dc:creator>
  <dc:description>Folienpool erstellt durch BRAINWORXX GmbH 2014</dc:description>
  <cp:lastModifiedBy>Fürstenberg-Wiegmann, Sabrina</cp:lastModifiedBy>
  <cp:revision>102</cp:revision>
  <cp:lastPrinted>2018-06-07T11:30:39Z</cp:lastPrinted>
  <dcterms:created xsi:type="dcterms:W3CDTF">2015-07-13T13:23:40Z</dcterms:created>
  <dcterms:modified xsi:type="dcterms:W3CDTF">2025-01-22T13:23:57Z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S_AutoÜbernahme">
    <vt:bool>false</vt:bool>
  </property>
  <property fmtid="{D5CDD505-2E9C-101B-9397-08002B2CF9AE}" pid="3" name="OS_LastOpenTime">
    <vt:lpwstr>8/2/2017 9:30:06 AM</vt:lpwstr>
  </property>
  <property fmtid="{D5CDD505-2E9C-101B-9397-08002B2CF9AE}" pid="4" name="OS_LastOpenUser">
    <vt:lpwstr>RENE.FATEIGER</vt:lpwstr>
  </property>
  <property fmtid="{D5CDD505-2E9C-101B-9397-08002B2CF9AE}" pid="5" name="os_autosavelastposition2701645">
    <vt:lpwstr>Slide14</vt:lpwstr>
  </property>
  <property fmtid="{D5CDD505-2E9C-101B-9397-08002B2CF9AE}" pid="6" name="OS_LastSave">
    <vt:lpwstr>8/2/2017 9:51:18 AM</vt:lpwstr>
  </property>
  <property fmtid="{D5CDD505-2E9C-101B-9397-08002B2CF9AE}" pid="7" name="OS_LastSaveUser">
    <vt:lpwstr>RENE.FATEIGER</vt:lpwstr>
  </property>
  <property fmtid="{D5CDD505-2E9C-101B-9397-08002B2CF9AE}" pid="8" name="OS_LastDocumentSaved">
    <vt:bool>false</vt:bool>
  </property>
  <property fmtid="{D5CDD505-2E9C-101B-9397-08002B2CF9AE}" pid="9" name="MustSave">
    <vt:bool>false</vt:bool>
  </property>
</Properties>
</file>