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10" r:id="rId3"/>
    <p:sldId id="390" r:id="rId4"/>
    <p:sldId id="411" r:id="rId5"/>
    <p:sldId id="413" r:id="rId6"/>
    <p:sldId id="414" r:id="rId7"/>
    <p:sldId id="412" r:id="rId8"/>
    <p:sldId id="356" r:id="rId9"/>
    <p:sldId id="394" r:id="rId10"/>
    <p:sldId id="409" r:id="rId11"/>
    <p:sldId id="403" r:id="rId12"/>
    <p:sldId id="404" r:id="rId13"/>
    <p:sldId id="343" r:id="rId14"/>
  </p:sldIdLst>
  <p:sldSz cx="9144000" cy="6858000" type="screen4x3"/>
  <p:notesSz cx="6797675" cy="9926638"/>
  <p:custDataLst>
    <p:tags r:id="rId17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01">
          <p15:clr>
            <a:srgbClr val="A4A3A4"/>
          </p15:clr>
        </p15:guide>
        <p15:guide id="2" pos="5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7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Designformatvorlage 2 - Akz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222"/>
      </p:cViewPr>
      <p:guideLst>
        <p:guide orient="horz" pos="4201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de-DE" b="1" dirty="0" smtClean="0">
                <a:solidFill>
                  <a:schemeClr val="tx1"/>
                </a:solidFill>
              </a:rPr>
              <a:t>Rückgang</a:t>
            </a:r>
            <a:r>
              <a:rPr lang="de-DE" b="1" baseline="0" dirty="0" smtClean="0">
                <a:solidFill>
                  <a:schemeClr val="tx1"/>
                </a:solidFill>
              </a:rPr>
              <a:t> EU-Strukturfondsmittel in </a:t>
            </a:r>
            <a:r>
              <a:rPr lang="de-DE" b="1" baseline="0" dirty="0" err="1" smtClean="0">
                <a:solidFill>
                  <a:schemeClr val="tx1"/>
                </a:solidFill>
              </a:rPr>
              <a:t>Nds</a:t>
            </a:r>
            <a:r>
              <a:rPr lang="de-DE" b="1" baseline="0" dirty="0" smtClean="0">
                <a:solidFill>
                  <a:schemeClr val="tx1"/>
                </a:solidFill>
              </a:rPr>
              <a:t>.</a:t>
            </a:r>
            <a:endParaRPr lang="de-DE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1233995767155997"/>
          <c:y val="1.842109148101362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3608840463750355E-2"/>
          <c:y val="0.11077641939494405"/>
          <c:w val="0.88706062863090163"/>
          <c:h val="0.75151367592208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EFRE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Tabelle1!$A$2:$A$4</c:f>
              <c:strCache>
                <c:ptCount val="3"/>
                <c:pt idx="0">
                  <c:v>2007-2013</c:v>
                </c:pt>
                <c:pt idx="1">
                  <c:v>2014-2020</c:v>
                </c:pt>
                <c:pt idx="2">
                  <c:v>2021-2027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 formatCode="#,##0">
                  <c:v>1227</c:v>
                </c:pt>
                <c:pt idx="1">
                  <c:v>691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ESF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Tabelle1!$A$2:$A$4</c:f>
              <c:strCache>
                <c:ptCount val="3"/>
                <c:pt idx="0">
                  <c:v>2007-2013</c:v>
                </c:pt>
                <c:pt idx="1">
                  <c:v>2014-2020</c:v>
                </c:pt>
                <c:pt idx="2">
                  <c:v>2021-2027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447</c:v>
                </c:pt>
                <c:pt idx="1">
                  <c:v>288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ELER</c:v>
                </c:pt>
              </c:strCache>
            </c:strRef>
          </c:tx>
          <c:spPr>
            <a:solidFill>
              <a:srgbClr val="DFD799"/>
            </a:solidFill>
            <a:ln>
              <a:noFill/>
            </a:ln>
            <a:effectLst/>
          </c:spPr>
          <c:invertIfNegative val="0"/>
          <c:cat>
            <c:strRef>
              <c:f>Tabelle1!$A$2:$A$4</c:f>
              <c:strCache>
                <c:ptCount val="3"/>
                <c:pt idx="0">
                  <c:v>2007-2013</c:v>
                </c:pt>
                <c:pt idx="1">
                  <c:v>2014-2020</c:v>
                </c:pt>
                <c:pt idx="2">
                  <c:v>2021-2027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975</c:v>
                </c:pt>
                <c:pt idx="1">
                  <c:v>1120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298048"/>
        <c:axId val="153299584"/>
      </c:barChart>
      <c:catAx>
        <c:axId val="15329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3299584"/>
        <c:crosses val="autoZero"/>
        <c:auto val="1"/>
        <c:lblAlgn val="ctr"/>
        <c:lblOffset val="100"/>
        <c:noMultiLvlLbl val="0"/>
      </c:catAx>
      <c:valAx>
        <c:axId val="15329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329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0.69999</cdr:x>
      <cdr:y>0.37342</cdr:y>
    </cdr:from>
    <cdr:to>
      <cdr:x>0.92729</cdr:x>
      <cdr:y>0.61216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5543971" y="1802135"/>
          <a:ext cx="1800200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0.72727</cdr:x>
      <cdr:y>0.3585</cdr:y>
    </cdr:from>
    <cdr:to>
      <cdr:x>0.86365</cdr:x>
      <cdr:y>0.67184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5759995" y="1730127"/>
          <a:ext cx="1080120" cy="151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9600" dirty="0" smtClean="0">
              <a:solidFill>
                <a:schemeClr val="tx1"/>
              </a:solidFill>
            </a:rPr>
            <a:t>?</a:t>
          </a:r>
          <a:endParaRPr lang="de-DE" sz="9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0.35983</cdr:x>
      <cdr:y>0.1976</cdr:y>
    </cdr:from>
    <cdr:to>
      <cdr:x>0.40662</cdr:x>
      <cdr:y>0.52089</cdr:y>
    </cdr:to>
    <cdr:sp macro="" textlink="">
      <cdr:nvSpPr>
        <cdr:cNvPr id="5" name="Pfeil nach rechts 4"/>
        <cdr:cNvSpPr/>
      </cdr:nvSpPr>
      <cdr:spPr>
        <a:xfrm xmlns:a="http://schemas.openxmlformats.org/drawingml/2006/main" rot="2956958" flipV="1">
          <a:off x="673502" y="1544507"/>
          <a:ext cx="1467226" cy="171803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0.31035</cdr:x>
      <cdr:y>0.54769</cdr:y>
    </cdr:from>
    <cdr:to>
      <cdr:x>0.51827</cdr:x>
      <cdr:y>0.73247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20240613">
          <a:off x="1139525" y="2485672"/>
          <a:ext cx="763443" cy="838598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0" cy="49688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A8E8AE3A-A069-4F0A-8D81-4491D8447DCA}" type="datetimeFigureOut">
              <a:rPr lang="de-DE" smtClean="0"/>
              <a:t>11.02.2016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0EB56F90-B2D9-47A2-9152-E34C54C5AA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254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F30DD38-4042-4601-9492-39508B2BF3DB}" type="datetimeFigureOut">
              <a:rPr lang="de-DE" smtClean="0"/>
              <a:t>11.02.2016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D578374-63C8-4333-870E-BFDCB7CA30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989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160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820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06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553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656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820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820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066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094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378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8374-63C8-4333-870E-BFDCB7CA309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651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 bwMode="gray">
          <a:xfrm>
            <a:off x="684213" y="3644900"/>
            <a:ext cx="8459788" cy="1008063"/>
            <a:chOff x="684213" y="3644900"/>
            <a:chExt cx="8459788" cy="1008063"/>
          </a:xfrm>
        </p:grpSpPr>
        <p:sp>
          <p:nvSpPr>
            <p:cNvPr id="3083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4" name="Grafik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3081" name="Rectangle 9"/>
          <p:cNvSpPr>
            <a:spLocks noChangeArrowheads="1"/>
          </p:cNvSpPr>
          <p:nvPr/>
        </p:nvSpPr>
        <p:spPr bwMode="gray">
          <a:xfrm>
            <a:off x="0" y="0"/>
            <a:ext cx="9144000" cy="3429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00113" y="3803326"/>
            <a:ext cx="5424487" cy="749052"/>
          </a:xfrm>
        </p:spPr>
        <p:txBody>
          <a:bodyPr anchor="b" anchorCtr="0"/>
          <a:lstStyle>
            <a:lvl1pPr>
              <a:lnSpc>
                <a:spcPts val="2200"/>
              </a:lnSpc>
              <a:spcAft>
                <a:spcPts val="0"/>
              </a:spcAft>
              <a:defRPr sz="1600" baseline="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DE" altLang="de-DE" noProof="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900113" y="692696"/>
            <a:ext cx="5959475" cy="975516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dirty="0" smtClean="0"/>
              <a:t>Click </a:t>
            </a:r>
            <a:r>
              <a:rPr lang="de-DE" altLang="de-DE" noProof="0" dirty="0" err="1" smtClean="0"/>
              <a:t>to</a:t>
            </a:r>
            <a:r>
              <a:rPr lang="de-DE" altLang="de-DE" noProof="0" dirty="0" smtClean="0"/>
              <a:t> </a:t>
            </a:r>
            <a:r>
              <a:rPr lang="de-DE" altLang="de-DE" noProof="0" dirty="0" err="1" smtClean="0"/>
              <a:t>edit</a:t>
            </a:r>
            <a:r>
              <a:rPr lang="de-DE" altLang="de-DE" noProof="0" dirty="0" smtClean="0"/>
              <a:t>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ChangeArrowheads="1"/>
          </p:cNvSpPr>
          <p:nvPr/>
        </p:nvSpPr>
        <p:spPr bwMode="gray">
          <a:xfrm>
            <a:off x="0" y="0"/>
            <a:ext cx="9144000" cy="3429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882448" y="1700808"/>
            <a:ext cx="6120680" cy="136815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 smtClean="0"/>
              <a:t>Rufen Sie uns gerne an:</a:t>
            </a:r>
            <a:br>
              <a:rPr lang="de-DE" sz="1600" dirty="0" smtClean="0"/>
            </a:br>
            <a:r>
              <a:rPr lang="de-DE" sz="1600" dirty="0" smtClean="0"/>
              <a:t>Montag bis Freitag von 8.00 bis 17.00 Uhr!</a:t>
            </a:r>
            <a:br>
              <a:rPr lang="de-DE" sz="1600" dirty="0" smtClean="0"/>
            </a:br>
            <a:r>
              <a:rPr lang="de-DE" sz="1600" dirty="0" smtClean="0"/>
              <a:t>Unsere Infoline: 0511 30031-333</a:t>
            </a:r>
            <a:endParaRPr lang="de-DE" altLang="de-DE" noProof="0" dirty="0" smtClean="0"/>
          </a:p>
          <a:p>
            <a:pPr lvl="0"/>
            <a:endParaRPr lang="de-DE" altLang="de-DE" noProof="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883093" y="1053083"/>
            <a:ext cx="6120035" cy="503709"/>
          </a:xfrm>
        </p:spPr>
        <p:txBody>
          <a:bodyPr/>
          <a:lstStyle>
            <a:lvl1pPr>
              <a:lnSpc>
                <a:spcPct val="114000"/>
              </a:lnSpc>
              <a:defRPr sz="140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600" dirty="0" smtClean="0"/>
              <a:t>Mehr Informationen zur </a:t>
            </a:r>
            <a:r>
              <a:rPr lang="de-DE" sz="1600" dirty="0" err="1" smtClean="0"/>
              <a:t>NBank</a:t>
            </a:r>
            <a:r>
              <a:rPr lang="de-DE" sz="1600" dirty="0" smtClean="0"/>
              <a:t> finden Sie </a:t>
            </a:r>
            <a:br>
              <a:rPr lang="de-DE" sz="1600" dirty="0" smtClean="0"/>
            </a:br>
            <a:r>
              <a:rPr lang="de-DE" sz="1600" dirty="0" smtClean="0"/>
              <a:t>unter </a:t>
            </a:r>
            <a:r>
              <a:rPr lang="de-DE" sz="1600" u="sng" dirty="0" smtClean="0"/>
              <a:t>www.nbank.de</a:t>
            </a:r>
            <a:r>
              <a:rPr lang="de-DE" sz="1600" dirty="0" smtClean="0"/>
              <a:t>!</a:t>
            </a:r>
            <a:endParaRPr lang="de-DE" altLang="de-DE" noProof="0" dirty="0" smtClean="0"/>
          </a:p>
        </p:txBody>
      </p:sp>
      <p:grpSp>
        <p:nvGrpSpPr>
          <p:cNvPr id="3" name="Gruppieren 2"/>
          <p:cNvGrpSpPr/>
          <p:nvPr/>
        </p:nvGrpSpPr>
        <p:grpSpPr bwMode="gray">
          <a:xfrm>
            <a:off x="899592" y="5517232"/>
            <a:ext cx="2131069" cy="900397"/>
            <a:chOff x="712739" y="5517232"/>
            <a:chExt cx="2131069" cy="900397"/>
          </a:xfrm>
        </p:grpSpPr>
        <p:pic>
          <p:nvPicPr>
            <p:cNvPr id="2" name="Grafik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722940" y="6021288"/>
              <a:ext cx="1631098" cy="396341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 userDrawn="1"/>
          </p:nvSpPr>
          <p:spPr bwMode="gray">
            <a:xfrm>
              <a:off x="712739" y="5517232"/>
              <a:ext cx="2131069" cy="4320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30000"/>
                </a:lnSpc>
              </a:pPr>
              <a:r>
                <a:rPr lang="de-DE" sz="900" dirty="0" smtClean="0">
                  <a:solidFill>
                    <a:srgbClr val="000000"/>
                  </a:solidFill>
                </a:rPr>
                <a:t>Die </a:t>
              </a:r>
              <a:r>
                <a:rPr lang="de-DE" sz="900" dirty="0" err="1" smtClean="0">
                  <a:solidFill>
                    <a:srgbClr val="000000"/>
                  </a:solidFill>
                </a:rPr>
                <a:t>NBank</a:t>
              </a:r>
              <a:r>
                <a:rPr lang="de-DE" sz="900" dirty="0" smtClean="0">
                  <a:solidFill>
                    <a:srgbClr val="000000"/>
                  </a:solidFill>
                </a:rPr>
                <a:t> ist die Investitions- und</a:t>
              </a:r>
            </a:p>
            <a:p>
              <a:pPr>
                <a:lnSpc>
                  <a:spcPct val="130000"/>
                </a:lnSpc>
              </a:pPr>
              <a:r>
                <a:rPr lang="de-DE" sz="900" dirty="0" smtClean="0">
                  <a:solidFill>
                    <a:srgbClr val="000000"/>
                  </a:solidFill>
                </a:rPr>
                <a:t>Förderbank des Landes Niedersachsen</a:t>
              </a:r>
              <a:endParaRPr lang="de-DE" sz="9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uppieren 10"/>
          <p:cNvGrpSpPr/>
          <p:nvPr/>
        </p:nvGrpSpPr>
        <p:grpSpPr bwMode="gray">
          <a:xfrm>
            <a:off x="684213" y="3644900"/>
            <a:ext cx="8459788" cy="1008063"/>
            <a:chOff x="684213" y="3644900"/>
            <a:chExt cx="8459788" cy="1008063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14" name="Rectangle 3"/>
          <p:cNvSpPr txBox="1">
            <a:spLocks noChangeArrowheads="1"/>
          </p:cNvSpPr>
          <p:nvPr/>
        </p:nvSpPr>
        <p:spPr bwMode="gray">
          <a:xfrm>
            <a:off x="910208" y="3802063"/>
            <a:ext cx="5105400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242E5A"/>
                </a:solidFill>
                <a:latin typeface="+mn-lt"/>
                <a:ea typeface="+mn-ea"/>
                <a:cs typeface="+mn-cs"/>
              </a:defRPr>
            </a:lvl1pPr>
            <a:lvl2pPr marL="207963" indent="-206375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chemeClr val="bg2"/>
              </a:buClr>
              <a:buSzPct val="80000"/>
              <a:buFont typeface="Wingdings" pitchFamily="84" charset="2"/>
              <a:buChar char="n"/>
              <a:defRPr>
                <a:solidFill>
                  <a:srgbClr val="242E5A"/>
                </a:solidFill>
                <a:latin typeface="+mn-lt"/>
              </a:defRPr>
            </a:lvl2pPr>
            <a:lvl3pPr marL="20955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3pPr>
            <a:lvl4pPr marL="412750" indent="-201613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chemeClr val="bg2"/>
              </a:buClr>
              <a:buSzPct val="80000"/>
              <a:buFont typeface="Wingdings" pitchFamily="84" charset="2"/>
              <a:buChar char="n"/>
              <a:defRPr>
                <a:solidFill>
                  <a:srgbClr val="242E5A"/>
                </a:solidFill>
                <a:latin typeface="+mn-lt"/>
              </a:defRPr>
            </a:lvl4pPr>
            <a:lvl5pPr marL="414338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5pPr>
            <a:lvl6pPr marL="871538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6pPr>
            <a:lvl7pPr marL="1328738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7pPr>
            <a:lvl8pPr marL="1785938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8pPr>
            <a:lvl9pPr marL="2243138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Vielen Dank für Ihre Aufmerksamkeit!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2397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 bwMode="gray">
          <a:xfrm>
            <a:off x="684213" y="4797152"/>
            <a:ext cx="8459788" cy="1008063"/>
            <a:chOff x="684213" y="3644900"/>
            <a:chExt cx="8459788" cy="1008063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3081" name="Rectangle 9"/>
          <p:cNvSpPr>
            <a:spLocks noChangeArrowheads="1"/>
          </p:cNvSpPr>
          <p:nvPr/>
        </p:nvSpPr>
        <p:spPr bwMode="gray">
          <a:xfrm>
            <a:off x="0" y="0"/>
            <a:ext cx="9144000" cy="1700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00113" y="4953073"/>
            <a:ext cx="5424487" cy="749225"/>
          </a:xfrm>
        </p:spPr>
        <p:txBody>
          <a:bodyPr anchor="b" anchorCtr="0"/>
          <a:lstStyle>
            <a:lvl1pPr>
              <a:defRPr sz="1600" baseline="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DE" altLang="de-DE" noProof="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00113" y="691200"/>
            <a:ext cx="5959475" cy="9756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de-DE" altLang="de-DE" noProof="0" dirty="0" smtClean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 bwMode="gray">
          <a:xfrm>
            <a:off x="0" y="1700213"/>
            <a:ext cx="9144000" cy="2881312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grpSp>
        <p:nvGrpSpPr>
          <p:cNvPr id="9" name="Gruppieren 8"/>
          <p:cNvGrpSpPr/>
          <p:nvPr userDrawn="1"/>
        </p:nvGrpSpPr>
        <p:grpSpPr bwMode="gray">
          <a:xfrm>
            <a:off x="684213" y="4797152"/>
            <a:ext cx="8459788" cy="1008063"/>
            <a:chOff x="684213" y="3644900"/>
            <a:chExt cx="8459788" cy="1008063"/>
          </a:xfrm>
        </p:grpSpPr>
        <p:sp>
          <p:nvSpPr>
            <p:cNvPr id="10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15" name="Rectangle 9"/>
          <p:cNvSpPr>
            <a:spLocks noChangeArrowheads="1"/>
          </p:cNvSpPr>
          <p:nvPr userDrawn="1"/>
        </p:nvSpPr>
        <p:spPr bwMode="gray">
          <a:xfrm>
            <a:off x="0" y="0"/>
            <a:ext cx="9144000" cy="1700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00113" y="4953073"/>
            <a:ext cx="5424487" cy="749225"/>
          </a:xfrm>
        </p:spPr>
        <p:txBody>
          <a:bodyPr anchor="b" anchorCtr="0"/>
          <a:lstStyle>
            <a:lvl1pPr>
              <a:defRPr sz="1600" baseline="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DE" altLang="de-DE" noProof="0" dirty="0" smtClean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00113" y="691200"/>
            <a:ext cx="5959475" cy="9756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de-DE" alt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8009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mit Bildle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8024" y="1052735"/>
            <a:ext cx="3816226" cy="482577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3568" y="1052735"/>
            <a:ext cx="3888432" cy="259216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/>
          </p:nvPr>
        </p:nvSpPr>
        <p:spPr>
          <a:xfrm>
            <a:off x="684213" y="3861048"/>
            <a:ext cx="3887787" cy="259214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795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und Bild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3933056"/>
            <a:ext cx="7920037" cy="19454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4213" y="1052513"/>
            <a:ext cx="7920037" cy="2664519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095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683568" y="404813"/>
            <a:ext cx="3888432" cy="1655762"/>
          </a:xfrm>
          <a:solidFill>
            <a:schemeClr val="bg1">
              <a:alpha val="8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326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 userDrawn="1"/>
        </p:nvGrpSpPr>
        <p:grpSpPr bwMode="gray">
          <a:xfrm>
            <a:off x="684213" y="4797152"/>
            <a:ext cx="8459788" cy="1008063"/>
            <a:chOff x="684213" y="3644900"/>
            <a:chExt cx="8459788" cy="1008063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3081" name="Rectangle 9"/>
          <p:cNvSpPr>
            <a:spLocks noChangeArrowheads="1"/>
          </p:cNvSpPr>
          <p:nvPr userDrawn="1"/>
        </p:nvSpPr>
        <p:spPr bwMode="gray">
          <a:xfrm>
            <a:off x="0" y="0"/>
            <a:ext cx="9144000" cy="1700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 bwMode="gray">
          <a:xfrm>
            <a:off x="900113" y="4953073"/>
            <a:ext cx="5424487" cy="749225"/>
          </a:xfrm>
        </p:spPr>
        <p:txBody>
          <a:bodyPr anchor="b" anchorCtr="0"/>
          <a:lstStyle>
            <a:lvl1pPr>
              <a:defRPr sz="1600" baseline="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DE" altLang="de-DE" noProof="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 bwMode="gray">
          <a:xfrm>
            <a:off x="900113" y="691200"/>
            <a:ext cx="5959475" cy="9756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de-DE" altLang="de-DE" noProof="0" dirty="0" smtClean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 bwMode="gray">
          <a:xfrm>
            <a:off x="0" y="1700213"/>
            <a:ext cx="9144000" cy="2881312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09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mit Bildle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8024" y="1052735"/>
            <a:ext cx="3816226" cy="482577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3568" y="1052735"/>
            <a:ext cx="3888432" cy="259216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/>
          </p:nvPr>
        </p:nvSpPr>
        <p:spPr>
          <a:xfrm>
            <a:off x="684213" y="3861048"/>
            <a:ext cx="3887787" cy="259214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795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und Bild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3933056"/>
            <a:ext cx="7920037" cy="19454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4213" y="1052513"/>
            <a:ext cx="7920037" cy="2664519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095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683568" y="404813"/>
            <a:ext cx="3888432" cy="1655762"/>
          </a:xfrm>
          <a:solidFill>
            <a:schemeClr val="bg1">
              <a:alpha val="8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326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 bwMode="gray">
          <a:xfrm>
            <a:off x="684213" y="4797152"/>
            <a:ext cx="8459788" cy="1008063"/>
            <a:chOff x="684213" y="3644900"/>
            <a:chExt cx="8459788" cy="1008063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3081" name="Rectangle 9"/>
          <p:cNvSpPr>
            <a:spLocks noChangeArrowheads="1"/>
          </p:cNvSpPr>
          <p:nvPr/>
        </p:nvSpPr>
        <p:spPr bwMode="gray">
          <a:xfrm>
            <a:off x="0" y="0"/>
            <a:ext cx="9144000" cy="1700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00113" y="4953073"/>
            <a:ext cx="5424487" cy="749225"/>
          </a:xfrm>
        </p:spPr>
        <p:txBody>
          <a:bodyPr anchor="b" anchorCtr="0"/>
          <a:lstStyle>
            <a:lvl1pPr>
              <a:defRPr sz="1600" baseline="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DE" altLang="de-DE" noProof="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00113" y="691200"/>
            <a:ext cx="5959475" cy="9756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de-DE" altLang="de-DE" noProof="0" dirty="0" smtClean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 bwMode="gray">
          <a:xfrm>
            <a:off x="0" y="1700213"/>
            <a:ext cx="9144000" cy="2881312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0927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684213" y="1267519"/>
            <a:ext cx="7920037" cy="482577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288" y="6417904"/>
            <a:ext cx="11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570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267520"/>
            <a:ext cx="3887787" cy="4825776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8024" y="1267519"/>
            <a:ext cx="3816226" cy="4825777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5303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it Bildle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8024" y="1052735"/>
            <a:ext cx="3816226" cy="482577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3568" y="1052735"/>
            <a:ext cx="3888432" cy="259216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/>
          </p:nvPr>
        </p:nvSpPr>
        <p:spPr>
          <a:xfrm>
            <a:off x="684213" y="3861048"/>
            <a:ext cx="3887787" cy="259214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795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und Bild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3933056"/>
            <a:ext cx="7920037" cy="19454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4213" y="1052513"/>
            <a:ext cx="7920037" cy="2664519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095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683568" y="404813"/>
            <a:ext cx="3888432" cy="1655762"/>
          </a:xfrm>
          <a:solidFill>
            <a:schemeClr val="bg1">
              <a:alpha val="8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326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8807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1076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68371"/>
            <a:ext cx="58658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DE" altLang="de-DE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267519"/>
            <a:ext cx="7920037" cy="482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720725" y="6538913"/>
            <a:ext cx="118697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de-DE" altLang="de-DE" sz="900" dirty="0" smtClean="0"/>
              <a:t>Seite </a:t>
            </a:r>
            <a:fld id="{C4818D02-A92A-48CC-BA3A-9797143E1A3F}" type="slidenum">
              <a:rPr lang="de-DE" altLang="de-DE" sz="900" smtClean="0"/>
              <a:t>‹Nr.›</a:t>
            </a:fld>
            <a:endParaRPr lang="de-DE" altLang="de-DE" sz="9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05" y="385130"/>
            <a:ext cx="1380747" cy="271273"/>
          </a:xfrm>
          <a:prstGeom prst="rect">
            <a:avLst/>
          </a:prstGeom>
        </p:spPr>
      </p:pic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288" y="6417904"/>
            <a:ext cx="11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660" r:id="rId15"/>
    <p:sldLayoutId id="2147483661" r:id="rId16"/>
    <p:sldLayoutId id="2147483662" r:id="rId17"/>
    <p:sldLayoutId id="2147483663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11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ts val="2200"/>
        </a:lnSpc>
        <a:spcBef>
          <a:spcPct val="0"/>
        </a:spcBef>
        <a:spcAft>
          <a:spcPts val="1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1" fontAlgn="base" hangingPunct="1">
        <a:lnSpc>
          <a:spcPts val="2200"/>
        </a:lnSpc>
        <a:spcBef>
          <a:spcPct val="0"/>
        </a:spcBef>
        <a:spcAft>
          <a:spcPts val="1000"/>
        </a:spcAft>
        <a:buClr>
          <a:schemeClr val="tx1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2pPr>
      <a:lvl3pPr marL="361950" indent="-180975" algn="l" rtl="0" eaLnBrk="1" fontAlgn="base" hangingPunct="1">
        <a:lnSpc>
          <a:spcPts val="2200"/>
        </a:lnSpc>
        <a:spcBef>
          <a:spcPct val="0"/>
        </a:spcBef>
        <a:spcAft>
          <a:spcPts val="1000"/>
        </a:spcAft>
        <a:buClr>
          <a:schemeClr val="tx1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3pPr>
      <a:lvl4pPr marL="542925" indent="-180975" algn="l" rtl="0" eaLnBrk="1" fontAlgn="base" hangingPunct="1">
        <a:lnSpc>
          <a:spcPts val="2200"/>
        </a:lnSpc>
        <a:spcBef>
          <a:spcPct val="0"/>
        </a:spcBef>
        <a:spcAft>
          <a:spcPts val="1000"/>
        </a:spcAft>
        <a:buClr>
          <a:schemeClr val="tx1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4pPr>
      <a:lvl5pPr marL="714375" indent="-177800" algn="l" rtl="0" eaLnBrk="1" fontAlgn="base" hangingPunct="1">
        <a:lnSpc>
          <a:spcPts val="2200"/>
        </a:lnSpc>
        <a:spcBef>
          <a:spcPct val="0"/>
        </a:spcBef>
        <a:spcAft>
          <a:spcPts val="1000"/>
        </a:spcAft>
        <a:buClr>
          <a:schemeClr val="tx1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5pPr>
      <a:lvl6pPr marL="641350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6pPr>
      <a:lvl7pPr marL="1098550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7pPr>
      <a:lvl8pPr marL="1555750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8pPr>
      <a:lvl9pPr marL="2012950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Nds_EU+EU_PC-far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71549"/>
            <a:ext cx="136815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logo-pa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212725"/>
            <a:ext cx="214312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b="1" dirty="0" smtClean="0"/>
              <a:t>INVENT GmbH, Braunschweig</a:t>
            </a:r>
          </a:p>
          <a:p>
            <a:endParaRPr lang="de-DE" sz="2000" b="1" dirty="0"/>
          </a:p>
          <a:p>
            <a:r>
              <a:rPr lang="de-DE" sz="2000" b="1" dirty="0" smtClean="0"/>
              <a:t>11. Februar 2016</a:t>
            </a:r>
            <a:endParaRPr lang="de-DE" sz="2000" b="1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352928" cy="975516"/>
          </a:xfrm>
        </p:spPr>
        <p:txBody>
          <a:bodyPr/>
          <a:lstStyle/>
          <a:p>
            <a:pPr algn="ctr"/>
            <a:r>
              <a:rPr lang="de-DE" sz="4800" dirty="0" smtClean="0"/>
              <a:t>1. </a:t>
            </a:r>
            <a:r>
              <a:rPr lang="de-DE" sz="4800" dirty="0" smtClean="0">
                <a:solidFill>
                  <a:srgbClr val="FFC000"/>
                </a:solidFill>
              </a:rPr>
              <a:t>E</a:t>
            </a:r>
            <a:r>
              <a:rPr lang="de-DE" sz="4800" dirty="0" smtClean="0"/>
              <a:t>uropean Innovators-Lounge</a:t>
            </a:r>
            <a:endParaRPr lang="de-DE" sz="4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573016"/>
            <a:ext cx="2160240" cy="107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G:\allg_BDL\01_EU Projekte\Horizont 2020\European Innovators\EEN-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71549"/>
            <a:ext cx="576064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Chance: H2020 – z.B. KMU-Instrument </a:t>
            </a:r>
            <a:endParaRPr lang="de-DE" dirty="0"/>
          </a:p>
        </p:txBody>
      </p:sp>
      <p:sp>
        <p:nvSpPr>
          <p:cNvPr id="5" name="Inhaltsplatzhalter 4"/>
          <p:cNvSpPr txBox="1">
            <a:spLocks noGrp="1"/>
          </p:cNvSpPr>
          <p:nvPr>
            <p:ph idx="1"/>
          </p:nvPr>
        </p:nvSpPr>
        <p:spPr>
          <a:xfrm>
            <a:off x="708244" y="1185995"/>
            <a:ext cx="792003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3 Phasen des KMU-Instruments</a:t>
            </a:r>
          </a:p>
          <a:p>
            <a:endParaRPr lang="de-DE" sz="1860" b="1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685332" y="1874226"/>
            <a:ext cx="8135140" cy="3641198"/>
            <a:chOff x="683569" y="2188846"/>
            <a:chExt cx="8135140" cy="3641198"/>
          </a:xfrm>
        </p:grpSpPr>
        <p:sp>
          <p:nvSpPr>
            <p:cNvPr id="7" name="Richtungspfeil 6"/>
            <p:cNvSpPr/>
            <p:nvPr/>
          </p:nvSpPr>
          <p:spPr>
            <a:xfrm>
              <a:off x="684000" y="2492896"/>
              <a:ext cx="2592000" cy="864096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lang="de-DE" sz="1400" dirty="0" smtClean="0"/>
                <a:t>Konzept &amp; Machbarkeitsstudie</a:t>
              </a:r>
            </a:p>
            <a:p>
              <a:pPr algn="ctr"/>
              <a:r>
                <a:rPr lang="de-DE" sz="1400" dirty="0" smtClean="0"/>
                <a:t>Von der Idee zum Konzept (6 Monate)</a:t>
              </a:r>
              <a:endParaRPr lang="de-DE" sz="1400" dirty="0"/>
            </a:p>
          </p:txBody>
        </p:sp>
        <p:sp>
          <p:nvSpPr>
            <p:cNvPr id="8" name="Richtungspfeil 7"/>
            <p:cNvSpPr/>
            <p:nvPr/>
          </p:nvSpPr>
          <p:spPr>
            <a:xfrm>
              <a:off x="3347864" y="2492896"/>
              <a:ext cx="2592000" cy="864096"/>
            </a:xfrm>
            <a:prstGeom prst="homePlate">
              <a:avLst>
                <a:gd name="adj" fmla="val 4559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0" bIns="36000"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Demonstration, Marktstudien, F&amp;E, Konzept bis Marktreife</a:t>
              </a:r>
            </a:p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(1-2 Jahre)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ichtungspfeil 8"/>
            <p:cNvSpPr/>
            <p:nvPr/>
          </p:nvSpPr>
          <p:spPr>
            <a:xfrm>
              <a:off x="6012160" y="2492896"/>
              <a:ext cx="2592000" cy="864096"/>
            </a:xfrm>
            <a:prstGeom prst="homePlate">
              <a:avLst>
                <a:gd name="adj" fmla="val 4779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Kommerzialisierung,</a:t>
              </a:r>
            </a:p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Vorbereitung Markteinführung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Inhaltsplatzhalter 4"/>
            <p:cNvSpPr txBox="1">
              <a:spLocks/>
            </p:cNvSpPr>
            <p:nvPr/>
          </p:nvSpPr>
          <p:spPr bwMode="gray">
            <a:xfrm>
              <a:off x="684000" y="2210767"/>
              <a:ext cx="1440160" cy="282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b" anchorCtr="0" compatLnSpc="1">
              <a:prstTxWarp prst="textNoShape">
                <a:avLst/>
              </a:prstTxWarp>
              <a:spAutoFit/>
            </a:bodyPr>
            <a:lstStyle>
              <a:lvl1pPr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defRPr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361950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542925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714375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6413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10985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15557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20129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r>
                <a:rPr lang="de-DE" b="1" kern="0" dirty="0" smtClean="0"/>
                <a:t>Phase 1</a:t>
              </a:r>
              <a:endParaRPr lang="de-DE" b="1" kern="0" dirty="0"/>
            </a:p>
          </p:txBody>
        </p:sp>
        <p:sp>
          <p:nvSpPr>
            <p:cNvPr id="11" name="Inhaltsplatzhalter 4"/>
            <p:cNvSpPr txBox="1">
              <a:spLocks/>
            </p:cNvSpPr>
            <p:nvPr/>
          </p:nvSpPr>
          <p:spPr bwMode="gray">
            <a:xfrm>
              <a:off x="3347864" y="2206800"/>
              <a:ext cx="1440160" cy="26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b" anchorCtr="0" compatLnSpc="1">
              <a:prstTxWarp prst="textNoShape">
                <a:avLst/>
              </a:prstTxWarp>
              <a:spAutoFit/>
            </a:bodyPr>
            <a:lstStyle>
              <a:lvl1pPr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defRPr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361950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542925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714375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6413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10985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15557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20129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r>
                <a:rPr lang="de-DE" b="1" kern="0" dirty="0" smtClean="0"/>
                <a:t>Phase 2</a:t>
              </a:r>
              <a:endParaRPr lang="de-DE" b="1" kern="0" dirty="0"/>
            </a:p>
          </p:txBody>
        </p:sp>
        <p:sp>
          <p:nvSpPr>
            <p:cNvPr id="12" name="Inhaltsplatzhalter 4"/>
            <p:cNvSpPr txBox="1">
              <a:spLocks/>
            </p:cNvSpPr>
            <p:nvPr/>
          </p:nvSpPr>
          <p:spPr bwMode="gray">
            <a:xfrm>
              <a:off x="6082405" y="2188846"/>
              <a:ext cx="2736304" cy="282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b" anchorCtr="0" compatLnSpc="1">
              <a:prstTxWarp prst="textNoShape">
                <a:avLst/>
              </a:prstTxWarp>
              <a:spAutoFit/>
            </a:bodyPr>
            <a:lstStyle>
              <a:lvl1pPr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defRPr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361950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542925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714375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6413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10985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15557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20129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r>
                <a:rPr lang="de-DE" b="1" kern="0" dirty="0" smtClean="0"/>
                <a:t>Phase 3 (parallel zu 1+2 )</a:t>
              </a:r>
              <a:endParaRPr lang="de-DE" b="1" kern="0" dirty="0"/>
            </a:p>
          </p:txBody>
        </p:sp>
        <p:sp>
          <p:nvSpPr>
            <p:cNvPr id="13" name="Inhaltsplatzhalter 4"/>
            <p:cNvSpPr txBox="1">
              <a:spLocks/>
            </p:cNvSpPr>
            <p:nvPr/>
          </p:nvSpPr>
          <p:spPr bwMode="gray">
            <a:xfrm>
              <a:off x="683569" y="3573016"/>
              <a:ext cx="2592288" cy="11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defRPr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361950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542925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714375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6413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10985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15557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20129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r>
                <a:rPr lang="de-DE" sz="1400" kern="0" dirty="0" smtClean="0"/>
                <a:t>Das KMU entwirft eine erste </a:t>
              </a:r>
              <a:r>
                <a:rPr lang="de-DE" sz="1400" b="1" kern="0" dirty="0" smtClean="0"/>
                <a:t>Geschäftsidee</a:t>
              </a:r>
              <a:r>
                <a:rPr lang="de-DE" sz="1400" kern="0" dirty="0" smtClean="0"/>
                <a:t>. Die EU stellt Förderung </a:t>
              </a:r>
              <a:r>
                <a:rPr lang="de-DE" sz="1400" kern="0" dirty="0" err="1" smtClean="0"/>
                <a:t>iHv</a:t>
              </a:r>
              <a:r>
                <a:rPr lang="de-DE" sz="1400" kern="0" dirty="0" smtClean="0"/>
                <a:t>. </a:t>
              </a:r>
              <a:r>
                <a:rPr lang="de-DE" sz="1400" b="1" kern="0" dirty="0" smtClean="0"/>
                <a:t>50.000 €</a:t>
              </a:r>
              <a:r>
                <a:rPr lang="de-DE" sz="1400" kern="0" dirty="0" smtClean="0"/>
                <a:t> und Business Coaching bereit.</a:t>
              </a:r>
            </a:p>
          </p:txBody>
        </p:sp>
        <p:sp>
          <p:nvSpPr>
            <p:cNvPr id="14" name="Inhaltsplatzhalter 4"/>
            <p:cNvSpPr txBox="1">
              <a:spLocks/>
            </p:cNvSpPr>
            <p:nvPr/>
          </p:nvSpPr>
          <p:spPr bwMode="gray">
            <a:xfrm>
              <a:off x="3347864" y="3589660"/>
              <a:ext cx="2592288" cy="1974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defRPr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361950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542925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714375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6413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10985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15557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20129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r>
                <a:rPr lang="de-DE" sz="1400" kern="0" dirty="0" smtClean="0"/>
                <a:t>Das KMU entwickelt seine Geschäftsidee durch innovative Aktivitäten weiter und entwirft einen weiterführenden </a:t>
              </a:r>
              <a:r>
                <a:rPr lang="de-DE" sz="1400" b="1" kern="0" dirty="0" smtClean="0"/>
                <a:t>Business Plan</a:t>
              </a:r>
              <a:r>
                <a:rPr lang="de-DE" sz="1400" kern="0" dirty="0" smtClean="0"/>
                <a:t>. Die EU unterstützt mit </a:t>
              </a:r>
              <a:br>
                <a:rPr lang="de-DE" sz="1400" kern="0" dirty="0" smtClean="0"/>
              </a:br>
              <a:r>
                <a:rPr lang="de-DE" sz="1400" b="1" kern="0" dirty="0" smtClean="0"/>
                <a:t>0,5 Mio. € bis 2,5 Mio. € </a:t>
              </a:r>
              <a:r>
                <a:rPr lang="de-DE" sz="1400" kern="0" dirty="0" smtClean="0"/>
                <a:t>und </a:t>
              </a:r>
              <a:r>
                <a:rPr lang="de-DE" sz="1400" kern="0" dirty="0"/>
                <a:t>B</a:t>
              </a:r>
              <a:r>
                <a:rPr lang="de-DE" sz="1400" kern="0" dirty="0" smtClean="0"/>
                <a:t>usiness Coaching.</a:t>
              </a:r>
              <a:endParaRPr lang="de-DE" sz="1400" kern="0" dirty="0"/>
            </a:p>
          </p:txBody>
        </p:sp>
        <p:sp>
          <p:nvSpPr>
            <p:cNvPr id="15" name="Inhaltsplatzhalter 4"/>
            <p:cNvSpPr txBox="1">
              <a:spLocks/>
            </p:cNvSpPr>
            <p:nvPr/>
          </p:nvSpPr>
          <p:spPr bwMode="gray">
            <a:xfrm>
              <a:off x="6012160" y="3573016"/>
              <a:ext cx="2592288" cy="2257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defRPr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361950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542925" indent="-180975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714375" indent="-17780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ts val="100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6413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10985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15557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2012950"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r>
                <a:rPr lang="de-DE" sz="1400" kern="0" dirty="0" smtClean="0"/>
                <a:t>Das KMU erhält umfassende Unterstützung bei der Optimierung des Konzepts zum marktfähigen Produkt und hat </a:t>
              </a:r>
              <a:r>
                <a:rPr lang="de-DE" sz="1400" b="1" kern="0" dirty="0" smtClean="0"/>
                <a:t>Zugang zu Netzwerken</a:t>
              </a:r>
              <a:r>
                <a:rPr lang="de-DE" sz="1400" kern="0" dirty="0" smtClean="0"/>
                <a:t>. Die EU stellt für diese Phase keine finanzielle Förderung zur Verfügung.</a:t>
              </a:r>
              <a:endParaRPr lang="de-DE" sz="1400" kern="0" dirty="0"/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685763" y="5661248"/>
            <a:ext cx="7903111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Erstmals ist die einzelbetriebliche Förderung marktnaher Aktivitäten im EU-Forschungsrahmenprogramm möglich!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19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Angebot der NBank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707289"/>
              </p:ext>
            </p:extLst>
          </p:nvPr>
        </p:nvGraphicFramePr>
        <p:xfrm>
          <a:off x="684213" y="1626950"/>
          <a:ext cx="7920035" cy="479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1368152"/>
                <a:gridCol w="1296144"/>
                <a:gridCol w="1872208"/>
                <a:gridCol w="129529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bg1"/>
                          </a:solidFill>
                        </a:rPr>
                        <a:t>Dienstleistung / </a:t>
                      </a:r>
                    </a:p>
                    <a:p>
                      <a:r>
                        <a:rPr lang="de-DE" sz="1400" b="1" dirty="0" smtClean="0">
                          <a:solidFill>
                            <a:schemeClr val="bg1"/>
                          </a:solidFill>
                        </a:rPr>
                        <a:t>Kompetenzfeld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bg1"/>
                          </a:solidFill>
                        </a:rPr>
                        <a:t>Beratung und</a:t>
                      </a:r>
                      <a:r>
                        <a:rPr lang="de-DE" sz="1400" b="1" baseline="0" dirty="0" smtClean="0">
                          <a:solidFill>
                            <a:schemeClr val="bg1"/>
                          </a:solidFill>
                        </a:rPr>
                        <a:t> Information</a:t>
                      </a:r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bg1"/>
                          </a:solidFill>
                        </a:rPr>
                        <a:t>Partner- und Projektsuche</a:t>
                      </a:r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bg1"/>
                          </a:solidFill>
                        </a:rPr>
                        <a:t>Antragvorbereitung</a:t>
                      </a:r>
                      <a:r>
                        <a:rPr lang="de-DE" sz="1400" b="1" baseline="0" dirty="0" smtClean="0">
                          <a:solidFill>
                            <a:schemeClr val="bg1"/>
                          </a:solidFill>
                        </a:rPr>
                        <a:t> und -</a:t>
                      </a:r>
                      <a:r>
                        <a:rPr lang="de-DE" sz="1400" b="1" dirty="0" smtClean="0">
                          <a:solidFill>
                            <a:schemeClr val="bg1"/>
                          </a:solidFill>
                        </a:rPr>
                        <a:t>begleitung</a:t>
                      </a:r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bg1"/>
                          </a:solidFill>
                        </a:rPr>
                        <a:t>Projekt-management</a:t>
                      </a:r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Mobilitätswirtschaft</a:t>
                      </a:r>
                      <a:endParaRPr lang="de-DE" sz="1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Deutschl</a:t>
                      </a:r>
                      <a:r>
                        <a:rPr lang="de-DE" sz="1400" baseline="0" dirty="0" smtClean="0"/>
                        <a:t>.</a:t>
                      </a:r>
                    </a:p>
                    <a:p>
                      <a:r>
                        <a:rPr lang="de-DE" sz="1400" baseline="0" dirty="0" smtClean="0"/>
                        <a:t>LNC</a:t>
                      </a:r>
                    </a:p>
                    <a:p>
                      <a:r>
                        <a:rPr lang="de-DE" sz="1400" baseline="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IST </a:t>
                      </a:r>
                      <a:r>
                        <a:rPr lang="de-DE" sz="1400" dirty="0" err="1" smtClean="0"/>
                        <a:t>Deutschl</a:t>
                      </a:r>
                      <a:r>
                        <a:rPr lang="de-DE" sz="1400" dirty="0" smtClean="0"/>
                        <a:t>.</a:t>
                      </a:r>
                    </a:p>
                    <a:p>
                      <a:r>
                        <a:rPr lang="de-DE" sz="1400" dirty="0" smtClean="0"/>
                        <a:t>LNC</a:t>
                      </a:r>
                    </a:p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ITS Deutschland</a:t>
                      </a:r>
                    </a:p>
                    <a:p>
                      <a:r>
                        <a:rPr lang="de-DE" sz="1400" dirty="0" smtClean="0"/>
                        <a:t>LNC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ITS </a:t>
                      </a:r>
                      <a:r>
                        <a:rPr lang="de-DE" sz="1400" dirty="0" err="1" smtClean="0"/>
                        <a:t>Deutschl</a:t>
                      </a:r>
                      <a:r>
                        <a:rPr lang="de-DE" sz="1400" dirty="0" smtClean="0"/>
                        <a:t>.</a:t>
                      </a:r>
                    </a:p>
                    <a:p>
                      <a:r>
                        <a:rPr lang="de-DE" sz="1400" dirty="0" smtClean="0"/>
                        <a:t>LNC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Land-</a:t>
                      </a:r>
                      <a:r>
                        <a:rPr lang="de-DE" sz="1400" b="1" baseline="0" dirty="0" smtClean="0"/>
                        <a:t> und Ernährungswirtschaft</a:t>
                      </a:r>
                      <a:endParaRPr lang="de-DE" sz="1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DIL</a:t>
                      </a:r>
                    </a:p>
                    <a:p>
                      <a:r>
                        <a:rPr lang="de-DE" sz="1400" dirty="0" err="1" smtClean="0"/>
                        <a:t>NieKE</a:t>
                      </a:r>
                      <a:endParaRPr lang="de-DE" sz="1400" dirty="0" smtClean="0"/>
                    </a:p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DIL</a:t>
                      </a:r>
                    </a:p>
                    <a:p>
                      <a:r>
                        <a:rPr lang="de-DE" sz="1400" dirty="0" err="1" smtClean="0"/>
                        <a:t>NieKE</a:t>
                      </a:r>
                      <a:endParaRPr lang="de-DE" sz="1400" dirty="0" smtClean="0"/>
                    </a:p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DIL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DIL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Maritime</a:t>
                      </a:r>
                      <a:r>
                        <a:rPr lang="de-DE" sz="1400" b="1" baseline="0" dirty="0" smtClean="0"/>
                        <a:t> Wirtschaft</a:t>
                      </a:r>
                      <a:endParaRPr lang="de-DE" sz="1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MariKo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MariKo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Neue Materialien</a:t>
                      </a:r>
                      <a:endParaRPr lang="de-DE" sz="1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INVENT</a:t>
                      </a:r>
                    </a:p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INVENT</a:t>
                      </a:r>
                    </a:p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INVENT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INVENT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Energiewirtschaft</a:t>
                      </a:r>
                      <a:endParaRPr lang="de-DE" sz="1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Innos-Sperlich</a:t>
                      </a:r>
                    </a:p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Inn.-Sperlich</a:t>
                      </a:r>
                    </a:p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Innos-Sperlich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Inn.-Sperlich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Gesundheits- und Sozialwirtschaft</a:t>
                      </a:r>
                      <a:endParaRPr lang="de-DE" sz="1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BioRegioN</a:t>
                      </a:r>
                      <a:endParaRPr lang="de-DE" sz="1400" dirty="0" smtClean="0"/>
                    </a:p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Digital- und Kreativwirtschaft</a:t>
                      </a:r>
                      <a:endParaRPr lang="de-DE" sz="1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Sonstige</a:t>
                      </a:r>
                      <a:endParaRPr lang="de-DE" sz="1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50559" y="951067"/>
            <a:ext cx="6480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Matrix des „virtuellen EU-Project-Office (</a:t>
            </a:r>
            <a:r>
              <a:rPr lang="de-DE" b="1" dirty="0" err="1" smtClean="0"/>
              <a:t>EUPrO</a:t>
            </a:r>
            <a:r>
              <a:rPr lang="de-DE" b="1" dirty="0" smtClean="0"/>
              <a:t>)“</a:t>
            </a:r>
          </a:p>
          <a:p>
            <a:r>
              <a:rPr lang="de-DE" sz="1200" dirty="0" smtClean="0"/>
              <a:t>(wir fortlaufend um qualifizierte Dienstleister ergänzt)</a:t>
            </a:r>
            <a:endParaRPr lang="de-DE" sz="12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994" y="836712"/>
            <a:ext cx="1511808" cy="73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7</a:t>
            </a:r>
            <a:r>
              <a:rPr lang="de-DE" dirty="0" smtClean="0"/>
              <a:t>. 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300626"/>
            <a:ext cx="8064251" cy="4680520"/>
          </a:xfrm>
        </p:spPr>
        <p:txBody>
          <a:bodyPr/>
          <a:lstStyle/>
          <a:p>
            <a:pPr marL="461538" lvl="1" indent="-28575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rgbClr val="1C356F"/>
                </a:solidFill>
              </a:rPr>
              <a:t>HORIZONT 2020 ist neben anderen Förderinstrumenten besonders geeignet, innovative Unternehmen im </a:t>
            </a:r>
            <a:r>
              <a:rPr lang="de-DE" b="1" dirty="0" smtClean="0">
                <a:solidFill>
                  <a:srgbClr val="1C356F"/>
                </a:solidFill>
              </a:rPr>
              <a:t>Innovationsprozess zu unterstützen </a:t>
            </a:r>
            <a:r>
              <a:rPr lang="de-DE" dirty="0" smtClean="0">
                <a:solidFill>
                  <a:srgbClr val="1C356F"/>
                </a:solidFill>
              </a:rPr>
              <a:t>und </a:t>
            </a:r>
            <a:r>
              <a:rPr lang="de-DE" b="1" dirty="0" smtClean="0">
                <a:solidFill>
                  <a:srgbClr val="1C356F"/>
                </a:solidFill>
              </a:rPr>
              <a:t>neue Märkte zu erschließen</a:t>
            </a:r>
            <a:r>
              <a:rPr lang="de-DE" dirty="0" smtClean="0">
                <a:solidFill>
                  <a:srgbClr val="1C356F"/>
                </a:solidFill>
              </a:rPr>
              <a:t>.</a:t>
            </a:r>
          </a:p>
          <a:p>
            <a:pPr marL="461538" lvl="1" indent="-28575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rgbClr val="1C356F"/>
                </a:solidFill>
              </a:rPr>
              <a:t>Niedersachsen ist Heimat vieler </a:t>
            </a:r>
            <a:r>
              <a:rPr lang="de-DE" b="1" dirty="0" smtClean="0">
                <a:solidFill>
                  <a:srgbClr val="1C356F"/>
                </a:solidFill>
              </a:rPr>
              <a:t>„Hidden Champions“</a:t>
            </a:r>
            <a:r>
              <a:rPr lang="de-DE" dirty="0" smtClean="0">
                <a:solidFill>
                  <a:srgbClr val="1C356F"/>
                </a:solidFill>
              </a:rPr>
              <a:t> mit Potenzial für eine Förderung aus Horizont 2020.</a:t>
            </a:r>
          </a:p>
          <a:p>
            <a:pPr marL="461538" lvl="1" indent="-28575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rgbClr val="1C356F"/>
                </a:solidFill>
              </a:rPr>
              <a:t>Die </a:t>
            </a:r>
            <a:r>
              <a:rPr lang="de-DE" b="1" dirty="0" smtClean="0">
                <a:solidFill>
                  <a:srgbClr val="1C356F"/>
                </a:solidFill>
              </a:rPr>
              <a:t>Beteiligung</a:t>
            </a:r>
            <a:r>
              <a:rPr lang="de-DE" dirty="0" smtClean="0">
                <a:solidFill>
                  <a:srgbClr val="1C356F"/>
                </a:solidFill>
              </a:rPr>
              <a:t> niedersächsischer Unternehmen an der europäischen Forschungs- und Innovationsförderung ist bislang </a:t>
            </a:r>
            <a:r>
              <a:rPr lang="de-DE" b="1" dirty="0" smtClean="0">
                <a:solidFill>
                  <a:srgbClr val="1C356F"/>
                </a:solidFill>
              </a:rPr>
              <a:t>eher durchschnittlich</a:t>
            </a:r>
            <a:r>
              <a:rPr lang="de-DE" dirty="0" smtClean="0">
                <a:solidFill>
                  <a:srgbClr val="1C356F"/>
                </a:solidFill>
              </a:rPr>
              <a:t>.</a:t>
            </a:r>
          </a:p>
          <a:p>
            <a:pPr marL="461538" lvl="1" indent="-28575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rgbClr val="1C356F"/>
                </a:solidFill>
              </a:rPr>
              <a:t>Im deutschen und europäischen Vergleich gelingt es </a:t>
            </a:r>
            <a:r>
              <a:rPr lang="de-DE" b="1" dirty="0" smtClean="0">
                <a:solidFill>
                  <a:srgbClr val="1C356F"/>
                </a:solidFill>
              </a:rPr>
              <a:t>anderen Regionen besser</a:t>
            </a:r>
            <a:r>
              <a:rPr lang="de-DE" dirty="0" smtClean="0">
                <a:solidFill>
                  <a:srgbClr val="1C356F"/>
                </a:solidFill>
              </a:rPr>
              <a:t>, ihre Unternehmen für eine Beteiligung an Horizont 2020 zu aktivieren.</a:t>
            </a:r>
          </a:p>
          <a:p>
            <a:pPr marL="461538" lvl="1" indent="-28575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rgbClr val="1C356F"/>
                </a:solidFill>
              </a:rPr>
              <a:t>Die Unterstützungsstrukturen und Förderinstrumente für die Beteiligung von Unternehmen weichen im Vergleich mit anderen Bundesländern bzw. mit anderen europäischen Regionen teilweise stark voneinander ab. Für Niedersachsen sollte im Wege eines </a:t>
            </a:r>
            <a:r>
              <a:rPr lang="de-DE" b="1" dirty="0" smtClean="0">
                <a:solidFill>
                  <a:srgbClr val="1C356F"/>
                </a:solidFill>
              </a:rPr>
              <a:t>Best-Practice-Prozesses</a:t>
            </a:r>
            <a:r>
              <a:rPr lang="de-DE" dirty="0" smtClean="0">
                <a:solidFill>
                  <a:srgbClr val="1C356F"/>
                </a:solidFill>
              </a:rPr>
              <a:t> geprüft werden, welche Chancen sich bieten, die von anderen Regionen bereits erfolgreich genutzt werden.</a:t>
            </a:r>
          </a:p>
          <a:p>
            <a:pPr marL="461538" lvl="1" indent="-285750">
              <a:buFont typeface="Wingdings" panose="05000000000000000000" pitchFamily="2" charset="2"/>
              <a:buChar char="§"/>
            </a:pPr>
            <a:endParaRPr lang="de-DE" dirty="0" smtClean="0">
              <a:solidFill>
                <a:srgbClr val="1C356F"/>
              </a:solidFill>
            </a:endParaRPr>
          </a:p>
          <a:p>
            <a:pPr marL="285750" lvl="0" indent="-285750">
              <a:buSzPct val="80000"/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gray">
          <a:xfrm>
            <a:off x="683568" y="1052736"/>
            <a:ext cx="51125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de-DE" altLang="de-DE" kern="0" dirty="0" smtClean="0">
              <a:solidFill>
                <a:srgbClr val="1C35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Rufen Sie uns gerne an:</a:t>
            </a:r>
            <a:br>
              <a:rPr lang="de-DE" dirty="0"/>
            </a:br>
            <a:r>
              <a:rPr lang="de-DE" dirty="0"/>
              <a:t>Montag bis Freitag von 8.00 bis 17.00 Uhr!</a:t>
            </a:r>
            <a:br>
              <a:rPr lang="de-DE" dirty="0"/>
            </a:br>
            <a:r>
              <a:rPr lang="de-DE" dirty="0"/>
              <a:t>Unsere Infoline: 0511 30031-333</a:t>
            </a:r>
            <a:br>
              <a:rPr lang="de-DE" dirty="0"/>
            </a:b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1600" dirty="0"/>
              <a:t>Mehr Informationen zur NBank finden Sie </a:t>
            </a:r>
            <a:br>
              <a:rPr lang="de-DE" sz="1600" dirty="0"/>
            </a:br>
            <a:r>
              <a:rPr lang="de-DE" sz="1600" dirty="0"/>
              <a:t>unter </a:t>
            </a:r>
            <a:r>
              <a:rPr lang="de-DE" sz="1600" u="sng" dirty="0"/>
              <a:t>www.nbank.de</a:t>
            </a:r>
            <a:r>
              <a:rPr lang="de-DE" sz="1600" dirty="0"/>
              <a:t>!</a:t>
            </a:r>
            <a:br>
              <a:rPr lang="de-DE" sz="1600" dirty="0"/>
            </a:br>
            <a:endParaRPr lang="de-DE" sz="1600" dirty="0"/>
          </a:p>
        </p:txBody>
      </p:sp>
      <p:pic>
        <p:nvPicPr>
          <p:cNvPr id="6" name="Picture 2" descr="C:\Users\Regine.Meissner\AppData\Local\Microsoft\Windows\Temporary Internet Files\Content.Outlook\1MWP2VYB\B-STK-14008_Landesentw_Nds_Europa-fuer-Niedersachsen_Logo_RGB_200px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331" y="549818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Produkte\Vorlagen\Logos\EU-Label\EU-Logo\EU_PC-farbi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890" y="5589240"/>
            <a:ext cx="1310542" cy="107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3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4617" y="1268760"/>
            <a:ext cx="5577780" cy="433387"/>
          </a:xfrm>
        </p:spPr>
        <p:txBody>
          <a:bodyPr/>
          <a:lstStyle/>
          <a:p>
            <a:r>
              <a:rPr lang="de-DE" dirty="0" smtClean="0"/>
              <a:t> </a:t>
            </a:r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971600" y="1401900"/>
            <a:ext cx="756084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 smtClean="0"/>
          </a:p>
          <a:p>
            <a:endParaRPr lang="de-DE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Errichtung eines </a:t>
            </a:r>
            <a:r>
              <a:rPr lang="de-DE" b="1" dirty="0"/>
              <a:t>interdisziplinären Netzwerkes</a:t>
            </a:r>
            <a:r>
              <a:rPr lang="de-DE" dirty="0"/>
              <a:t> innovativer Unternehmen und Einrichtungen in Niedersachsen und darüber </a:t>
            </a:r>
            <a:r>
              <a:rPr lang="de-DE" dirty="0" smtClean="0"/>
              <a:t>hinaus (z.B. </a:t>
            </a:r>
            <a:r>
              <a:rPr lang="de-DE" dirty="0" smtClean="0"/>
              <a:t>durch die EUROPEAN INNOVATORS-Lounge)</a:t>
            </a:r>
            <a:endParaRPr lang="de-DE" dirty="0" smtClean="0"/>
          </a:p>
          <a:p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Präsentation n</a:t>
            </a:r>
            <a:r>
              <a:rPr lang="de-DE" b="1" dirty="0" smtClean="0"/>
              <a:t>iedersächsische Erfolgsgeschichten </a:t>
            </a:r>
            <a:r>
              <a:rPr lang="de-DE" dirty="0" smtClean="0"/>
              <a:t>aus Horizont </a:t>
            </a:r>
            <a:r>
              <a:rPr lang="de-DE" dirty="0" smtClean="0"/>
              <a:t>2020</a:t>
            </a:r>
          </a:p>
          <a:p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Etablierung eines </a:t>
            </a:r>
            <a:r>
              <a:rPr lang="de-DE" b="1" dirty="0"/>
              <a:t>virtuellen EU-Project-Office</a:t>
            </a:r>
            <a:r>
              <a:rPr lang="de-DE" dirty="0"/>
              <a:t> für innovative Unternehmen als Ergänzung zum Netz der EU-Hochschulbüros und des Enterprise Europe Network (EEN)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 smtClean="0"/>
              <a:t>Im Ergebnis: </a:t>
            </a:r>
            <a:r>
              <a:rPr lang="de-DE" dirty="0" smtClean="0"/>
              <a:t>proaktive und spezifische </a:t>
            </a:r>
            <a:r>
              <a:rPr lang="de-DE" b="1" dirty="0" smtClean="0"/>
              <a:t>Unterstützung</a:t>
            </a:r>
            <a:r>
              <a:rPr lang="de-DE" dirty="0" smtClean="0"/>
              <a:t> von innovativen Unternehmen zur </a:t>
            </a:r>
            <a:r>
              <a:rPr lang="de-DE" b="1" dirty="0" smtClean="0"/>
              <a:t>stärkeren Partizipation an der europäischer Forschungs- und Innovationsförderung  </a:t>
            </a:r>
            <a:endParaRPr lang="de-DE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31225"/>
            <a:ext cx="222298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6036" y="728390"/>
            <a:ext cx="5865812" cy="433387"/>
          </a:xfrm>
        </p:spPr>
        <p:txBody>
          <a:bodyPr/>
          <a:lstStyle/>
          <a:p>
            <a:r>
              <a:rPr lang="de-DE" dirty="0" smtClean="0"/>
              <a:t>Wettbewerbsfähige </a:t>
            </a:r>
            <a:r>
              <a:rPr lang="de-DE" dirty="0" smtClean="0"/>
              <a:t>Unternehmen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713446" y="1412776"/>
            <a:ext cx="136815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rgbClr val="1C356F"/>
                </a:solidFill>
              </a:rPr>
              <a:t>Export-Quote</a:t>
            </a:r>
            <a:endParaRPr lang="de-DE" sz="1400" b="1" dirty="0">
              <a:solidFill>
                <a:srgbClr val="1C356F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804248" y="5745430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1C356F"/>
                </a:solidFill>
              </a:rPr>
              <a:t>F/E-Quote</a:t>
            </a:r>
            <a:endParaRPr lang="de-DE" sz="1400" b="1" dirty="0">
              <a:solidFill>
                <a:srgbClr val="1C356F"/>
              </a:solidFill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2159130" y="1821180"/>
            <a:ext cx="0" cy="3787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159130" y="5637604"/>
            <a:ext cx="53384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ieren 31"/>
          <p:cNvGrpSpPr/>
          <p:nvPr/>
        </p:nvGrpSpPr>
        <p:grpSpPr>
          <a:xfrm>
            <a:off x="2163746" y="1821180"/>
            <a:ext cx="5333841" cy="3816424"/>
            <a:chOff x="1026000" y="1268760"/>
            <a:chExt cx="5778248" cy="4824536"/>
          </a:xfrm>
        </p:grpSpPr>
        <p:cxnSp>
          <p:nvCxnSpPr>
            <p:cNvPr id="4" name="Gerade Verbindung 3"/>
            <p:cNvCxnSpPr/>
            <p:nvPr/>
          </p:nvCxnSpPr>
          <p:spPr>
            <a:xfrm>
              <a:off x="1026000" y="1274400"/>
              <a:ext cx="57606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6804248" y="1268760"/>
              <a:ext cx="0" cy="48245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en 38"/>
          <p:cNvGrpSpPr/>
          <p:nvPr/>
        </p:nvGrpSpPr>
        <p:grpSpPr>
          <a:xfrm>
            <a:off x="2163746" y="2447757"/>
            <a:ext cx="4270324" cy="3189581"/>
            <a:chOff x="1026000" y="2060848"/>
            <a:chExt cx="4626120" cy="4032112"/>
          </a:xfrm>
        </p:grpSpPr>
        <p:cxnSp>
          <p:nvCxnSpPr>
            <p:cNvPr id="12" name="Gerade Verbindung 11"/>
            <p:cNvCxnSpPr/>
            <p:nvPr/>
          </p:nvCxnSpPr>
          <p:spPr>
            <a:xfrm>
              <a:off x="1026000" y="2060848"/>
              <a:ext cx="46261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>
              <a:off x="5652120" y="2060848"/>
              <a:ext cx="0" cy="4032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ieren 29"/>
          <p:cNvGrpSpPr/>
          <p:nvPr/>
        </p:nvGrpSpPr>
        <p:grpSpPr>
          <a:xfrm>
            <a:off x="2163746" y="3181625"/>
            <a:ext cx="3156967" cy="2455979"/>
            <a:chOff x="1026000" y="2988568"/>
            <a:chExt cx="3420000" cy="3104728"/>
          </a:xfrm>
        </p:grpSpPr>
        <p:cxnSp>
          <p:nvCxnSpPr>
            <p:cNvPr id="14" name="Gerade Verbindung 13"/>
            <p:cNvCxnSpPr/>
            <p:nvPr/>
          </p:nvCxnSpPr>
          <p:spPr>
            <a:xfrm flipV="1">
              <a:off x="1026000" y="2988568"/>
              <a:ext cx="342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H="1">
              <a:off x="4427984" y="2996952"/>
              <a:ext cx="0" cy="30963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hteck 4"/>
          <p:cNvSpPr/>
          <p:nvPr/>
        </p:nvSpPr>
        <p:spPr>
          <a:xfrm>
            <a:off x="5202830" y="1821180"/>
            <a:ext cx="2294757" cy="142403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1C356F">
                    <a:lumMod val="75000"/>
                  </a:srgbClr>
                </a:solidFill>
              </a:rPr>
              <a:t>„</a:t>
            </a:r>
            <a:r>
              <a:rPr lang="de-DE" b="1" dirty="0" err="1" smtClean="0">
                <a:solidFill>
                  <a:srgbClr val="1C356F">
                    <a:lumMod val="75000"/>
                  </a:srgbClr>
                </a:solidFill>
              </a:rPr>
              <a:t>Championsleague</a:t>
            </a:r>
            <a:r>
              <a:rPr lang="de-DE" b="1" dirty="0" smtClean="0">
                <a:solidFill>
                  <a:srgbClr val="1C356F">
                    <a:lumMod val="75000"/>
                  </a:srgbClr>
                </a:solidFill>
              </a:rPr>
              <a:t>“ der europäischen Unternehmen</a:t>
            </a:r>
            <a:endParaRPr lang="de-DE" b="1" dirty="0">
              <a:solidFill>
                <a:srgbClr val="1C356F">
                  <a:lumMod val="75000"/>
                </a:srgbClr>
              </a:solidFill>
            </a:endParaRPr>
          </a:p>
        </p:txBody>
      </p:sp>
      <p:grpSp>
        <p:nvGrpSpPr>
          <p:cNvPr id="35" name="Gruppieren 34"/>
          <p:cNvGrpSpPr/>
          <p:nvPr/>
        </p:nvGrpSpPr>
        <p:grpSpPr>
          <a:xfrm>
            <a:off x="2163746" y="4633534"/>
            <a:ext cx="1233425" cy="1004070"/>
            <a:chOff x="1026000" y="4824000"/>
            <a:chExt cx="1336192" cy="1269296"/>
          </a:xfrm>
        </p:grpSpPr>
        <p:cxnSp>
          <p:nvCxnSpPr>
            <p:cNvPr id="21" name="Gerade Verbindung 20"/>
            <p:cNvCxnSpPr/>
            <p:nvPr/>
          </p:nvCxnSpPr>
          <p:spPr>
            <a:xfrm flipV="1">
              <a:off x="1026000" y="4824000"/>
              <a:ext cx="133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rot="5400000" flipV="1">
              <a:off x="1732192" y="5463296"/>
              <a:ext cx="12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ieren 33"/>
          <p:cNvGrpSpPr/>
          <p:nvPr/>
        </p:nvGrpSpPr>
        <p:grpSpPr>
          <a:xfrm>
            <a:off x="2163746" y="3893034"/>
            <a:ext cx="2193261" cy="1737134"/>
            <a:chOff x="1026000" y="3887896"/>
            <a:chExt cx="2376000" cy="2195999"/>
          </a:xfrm>
        </p:grpSpPr>
        <p:cxnSp>
          <p:nvCxnSpPr>
            <p:cNvPr id="25" name="Gerade Verbindung 24"/>
            <p:cNvCxnSpPr/>
            <p:nvPr/>
          </p:nvCxnSpPr>
          <p:spPr>
            <a:xfrm flipV="1">
              <a:off x="1026000" y="3887896"/>
              <a:ext cx="23685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 rot="5400000" flipV="1">
              <a:off x="2312041" y="4993937"/>
              <a:ext cx="21799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Pfeil nach rechts 21"/>
          <p:cNvSpPr/>
          <p:nvPr/>
        </p:nvSpPr>
        <p:spPr>
          <a:xfrm rot="19248709" flipV="1">
            <a:off x="1788558" y="4219701"/>
            <a:ext cx="3907344" cy="32858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33" name="Geschweifte Klammer links 32"/>
          <p:cNvSpPr/>
          <p:nvPr/>
        </p:nvSpPr>
        <p:spPr>
          <a:xfrm>
            <a:off x="1713446" y="1878142"/>
            <a:ext cx="299091" cy="3759462"/>
          </a:xfrm>
          <a:custGeom>
            <a:avLst/>
            <a:gdLst>
              <a:gd name="connsiteX0" fmla="*/ 324000 w 324000"/>
              <a:gd name="connsiteY0" fmla="*/ 5074875 h 5074875"/>
              <a:gd name="connsiteX1" fmla="*/ 162000 w 324000"/>
              <a:gd name="connsiteY1" fmla="*/ 5047876 h 5074875"/>
              <a:gd name="connsiteX2" fmla="*/ 162000 w 324000"/>
              <a:gd name="connsiteY2" fmla="*/ 2564436 h 5074875"/>
              <a:gd name="connsiteX3" fmla="*/ 0 w 324000"/>
              <a:gd name="connsiteY3" fmla="*/ 2537437 h 5074875"/>
              <a:gd name="connsiteX4" fmla="*/ 162000 w 324000"/>
              <a:gd name="connsiteY4" fmla="*/ 2510438 h 5074875"/>
              <a:gd name="connsiteX5" fmla="*/ 162000 w 324000"/>
              <a:gd name="connsiteY5" fmla="*/ 26999 h 5074875"/>
              <a:gd name="connsiteX6" fmla="*/ 324000 w 324000"/>
              <a:gd name="connsiteY6" fmla="*/ 0 h 5074875"/>
              <a:gd name="connsiteX7" fmla="*/ 324000 w 324000"/>
              <a:gd name="connsiteY7" fmla="*/ 5074875 h 5074875"/>
              <a:gd name="connsiteX0" fmla="*/ 324000 w 324000"/>
              <a:gd name="connsiteY0" fmla="*/ 5074875 h 5074875"/>
              <a:gd name="connsiteX1" fmla="*/ 162000 w 324000"/>
              <a:gd name="connsiteY1" fmla="*/ 5047876 h 5074875"/>
              <a:gd name="connsiteX2" fmla="*/ 162000 w 324000"/>
              <a:gd name="connsiteY2" fmla="*/ 2564436 h 5074875"/>
              <a:gd name="connsiteX3" fmla="*/ 0 w 324000"/>
              <a:gd name="connsiteY3" fmla="*/ 2537437 h 5074875"/>
              <a:gd name="connsiteX4" fmla="*/ 162000 w 324000"/>
              <a:gd name="connsiteY4" fmla="*/ 2510438 h 5074875"/>
              <a:gd name="connsiteX5" fmla="*/ 162000 w 324000"/>
              <a:gd name="connsiteY5" fmla="*/ 26999 h 5074875"/>
              <a:gd name="connsiteX6" fmla="*/ 324000 w 324000"/>
              <a:gd name="connsiteY6" fmla="*/ 0 h 5074875"/>
              <a:gd name="connsiteX0" fmla="*/ 324011 w 324011"/>
              <a:gd name="connsiteY0" fmla="*/ 5074875 h 5074875"/>
              <a:gd name="connsiteX1" fmla="*/ 162011 w 324011"/>
              <a:gd name="connsiteY1" fmla="*/ 5047876 h 5074875"/>
              <a:gd name="connsiteX2" fmla="*/ 162011 w 324011"/>
              <a:gd name="connsiteY2" fmla="*/ 2564436 h 5074875"/>
              <a:gd name="connsiteX3" fmla="*/ 11 w 324011"/>
              <a:gd name="connsiteY3" fmla="*/ 2537437 h 5074875"/>
              <a:gd name="connsiteX4" fmla="*/ 162011 w 324011"/>
              <a:gd name="connsiteY4" fmla="*/ 2510438 h 5074875"/>
              <a:gd name="connsiteX5" fmla="*/ 162011 w 324011"/>
              <a:gd name="connsiteY5" fmla="*/ 26999 h 5074875"/>
              <a:gd name="connsiteX6" fmla="*/ 324011 w 324011"/>
              <a:gd name="connsiteY6" fmla="*/ 0 h 5074875"/>
              <a:gd name="connsiteX7" fmla="*/ 324011 w 324011"/>
              <a:gd name="connsiteY7" fmla="*/ 5074875 h 5074875"/>
              <a:gd name="connsiteX0" fmla="*/ 324011 w 324011"/>
              <a:gd name="connsiteY0" fmla="*/ 5074875 h 5074875"/>
              <a:gd name="connsiteX1" fmla="*/ 162011 w 324011"/>
              <a:gd name="connsiteY1" fmla="*/ 5047876 h 5074875"/>
              <a:gd name="connsiteX2" fmla="*/ 171536 w 324011"/>
              <a:gd name="connsiteY2" fmla="*/ 2593011 h 5074875"/>
              <a:gd name="connsiteX3" fmla="*/ 11 w 324011"/>
              <a:gd name="connsiteY3" fmla="*/ 2537437 h 5074875"/>
              <a:gd name="connsiteX4" fmla="*/ 162011 w 324011"/>
              <a:gd name="connsiteY4" fmla="*/ 2510438 h 5074875"/>
              <a:gd name="connsiteX5" fmla="*/ 162011 w 324011"/>
              <a:gd name="connsiteY5" fmla="*/ 26999 h 5074875"/>
              <a:gd name="connsiteX6" fmla="*/ 324011 w 324011"/>
              <a:gd name="connsiteY6" fmla="*/ 0 h 5074875"/>
              <a:gd name="connsiteX0" fmla="*/ 324011 w 324011"/>
              <a:gd name="connsiteY0" fmla="*/ 5074875 h 5074875"/>
              <a:gd name="connsiteX1" fmla="*/ 162011 w 324011"/>
              <a:gd name="connsiteY1" fmla="*/ 5047876 h 5074875"/>
              <a:gd name="connsiteX2" fmla="*/ 162011 w 324011"/>
              <a:gd name="connsiteY2" fmla="*/ 2564436 h 5074875"/>
              <a:gd name="connsiteX3" fmla="*/ 11 w 324011"/>
              <a:gd name="connsiteY3" fmla="*/ 2537437 h 5074875"/>
              <a:gd name="connsiteX4" fmla="*/ 162011 w 324011"/>
              <a:gd name="connsiteY4" fmla="*/ 2510438 h 5074875"/>
              <a:gd name="connsiteX5" fmla="*/ 162011 w 324011"/>
              <a:gd name="connsiteY5" fmla="*/ 26999 h 5074875"/>
              <a:gd name="connsiteX6" fmla="*/ 324011 w 324011"/>
              <a:gd name="connsiteY6" fmla="*/ 0 h 5074875"/>
              <a:gd name="connsiteX7" fmla="*/ 324011 w 324011"/>
              <a:gd name="connsiteY7" fmla="*/ 5074875 h 5074875"/>
              <a:gd name="connsiteX0" fmla="*/ 324011 w 324011"/>
              <a:gd name="connsiteY0" fmla="*/ 5074875 h 5074875"/>
              <a:gd name="connsiteX1" fmla="*/ 162011 w 324011"/>
              <a:gd name="connsiteY1" fmla="*/ 5047876 h 5074875"/>
              <a:gd name="connsiteX2" fmla="*/ 171536 w 324011"/>
              <a:gd name="connsiteY2" fmla="*/ 2593011 h 5074875"/>
              <a:gd name="connsiteX3" fmla="*/ 11 w 324011"/>
              <a:gd name="connsiteY3" fmla="*/ 2537437 h 5074875"/>
              <a:gd name="connsiteX4" fmla="*/ 162011 w 324011"/>
              <a:gd name="connsiteY4" fmla="*/ 2462813 h 5074875"/>
              <a:gd name="connsiteX5" fmla="*/ 162011 w 324011"/>
              <a:gd name="connsiteY5" fmla="*/ 26999 h 5074875"/>
              <a:gd name="connsiteX6" fmla="*/ 324011 w 324011"/>
              <a:gd name="connsiteY6" fmla="*/ 0 h 507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011" h="5074875" stroke="0" extrusionOk="0">
                <a:moveTo>
                  <a:pt x="324011" y="5074875"/>
                </a:moveTo>
                <a:cubicBezTo>
                  <a:pt x="234541" y="5074875"/>
                  <a:pt x="162011" y="5062787"/>
                  <a:pt x="162011" y="5047876"/>
                </a:cubicBezTo>
                <a:lnTo>
                  <a:pt x="162011" y="2564436"/>
                </a:lnTo>
                <a:cubicBezTo>
                  <a:pt x="162011" y="2549525"/>
                  <a:pt x="89481" y="2537437"/>
                  <a:pt x="11" y="2537437"/>
                </a:cubicBezTo>
                <a:cubicBezTo>
                  <a:pt x="89481" y="2537437"/>
                  <a:pt x="162011" y="2525349"/>
                  <a:pt x="162011" y="2510438"/>
                </a:cubicBezTo>
                <a:lnTo>
                  <a:pt x="162011" y="26999"/>
                </a:lnTo>
                <a:cubicBezTo>
                  <a:pt x="162011" y="12088"/>
                  <a:pt x="234541" y="0"/>
                  <a:pt x="324011" y="0"/>
                </a:cubicBezTo>
                <a:lnTo>
                  <a:pt x="324011" y="5074875"/>
                </a:lnTo>
                <a:close/>
              </a:path>
              <a:path w="324011" h="5074875" fill="none">
                <a:moveTo>
                  <a:pt x="324011" y="5074875"/>
                </a:moveTo>
                <a:cubicBezTo>
                  <a:pt x="234541" y="5074875"/>
                  <a:pt x="162011" y="5062787"/>
                  <a:pt x="162011" y="5047876"/>
                </a:cubicBezTo>
                <a:cubicBezTo>
                  <a:pt x="162011" y="4220063"/>
                  <a:pt x="171536" y="3420824"/>
                  <a:pt x="171536" y="2593011"/>
                </a:cubicBezTo>
                <a:cubicBezTo>
                  <a:pt x="171536" y="2578100"/>
                  <a:pt x="1598" y="2559137"/>
                  <a:pt x="11" y="2537437"/>
                </a:cubicBezTo>
                <a:cubicBezTo>
                  <a:pt x="-1576" y="2515737"/>
                  <a:pt x="162011" y="2477724"/>
                  <a:pt x="162011" y="2462813"/>
                </a:cubicBezTo>
                <a:lnTo>
                  <a:pt x="162011" y="26999"/>
                </a:lnTo>
                <a:cubicBezTo>
                  <a:pt x="162011" y="12088"/>
                  <a:pt x="234541" y="0"/>
                  <a:pt x="324011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1C356F"/>
                </a:solidFill>
              </a:ln>
              <a:solidFill>
                <a:srgbClr val="1C356F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2246469" y="2105988"/>
            <a:ext cx="1262927" cy="1704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rgbClr val="1C356F"/>
                </a:solidFill>
              </a:rPr>
              <a:t>global</a:t>
            </a:r>
            <a:endParaRPr lang="de-DE" sz="1400" b="1" dirty="0">
              <a:solidFill>
                <a:srgbClr val="1C356F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2246469" y="2789526"/>
            <a:ext cx="1262927" cy="1704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rgbClr val="1C356F"/>
                </a:solidFill>
              </a:rPr>
              <a:t>EU</a:t>
            </a:r>
            <a:endParaRPr lang="de-DE" sz="1400" b="1" dirty="0">
              <a:solidFill>
                <a:srgbClr val="1C356F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2246469" y="3530027"/>
            <a:ext cx="1262927" cy="1704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rgbClr val="1C356F"/>
                </a:solidFill>
              </a:rPr>
              <a:t>national</a:t>
            </a:r>
            <a:endParaRPr lang="de-DE" sz="1400" b="1" dirty="0">
              <a:solidFill>
                <a:srgbClr val="1C356F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2246469" y="4213565"/>
            <a:ext cx="1262927" cy="1704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rgbClr val="1C356F"/>
                </a:solidFill>
              </a:rPr>
              <a:t>regional</a:t>
            </a:r>
            <a:endParaRPr lang="de-DE" sz="1400" b="1" dirty="0">
              <a:solidFill>
                <a:srgbClr val="1C356F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2246469" y="4897563"/>
            <a:ext cx="1262927" cy="1704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rgbClr val="1C356F"/>
                </a:solidFill>
              </a:rPr>
              <a:t>lokal</a:t>
            </a:r>
            <a:endParaRPr lang="de-DE" sz="1400" b="1" dirty="0">
              <a:solidFill>
                <a:srgbClr val="1C356F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1115616" y="3672430"/>
            <a:ext cx="598229" cy="170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rgbClr val="1C356F"/>
                </a:solidFill>
              </a:rPr>
              <a:t>Märkte</a:t>
            </a:r>
            <a:endParaRPr lang="de-DE" sz="1400" b="1" dirty="0">
              <a:solidFill>
                <a:srgbClr val="1C356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848" y="188640"/>
            <a:ext cx="22193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9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92696"/>
            <a:ext cx="5865812" cy="433387"/>
          </a:xfrm>
        </p:spPr>
        <p:txBody>
          <a:bodyPr/>
          <a:lstStyle/>
          <a:p>
            <a:r>
              <a:rPr lang="de-DE" dirty="0" smtClean="0"/>
              <a:t>Website </a:t>
            </a:r>
            <a:r>
              <a:rPr lang="de-DE" b="0" dirty="0" smtClean="0"/>
              <a:t>(erreichbar, noch zu entwickeln)</a:t>
            </a:r>
            <a:endParaRPr lang="de-DE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700808"/>
            <a:ext cx="7920037" cy="4680520"/>
          </a:xfrm>
        </p:spPr>
        <p:txBody>
          <a:bodyPr/>
          <a:lstStyle/>
          <a:p>
            <a:pPr marL="175788" lvl="1" indent="0">
              <a:buNone/>
            </a:pPr>
            <a:endParaRPr lang="de-DE" dirty="0" smtClean="0">
              <a:solidFill>
                <a:srgbClr val="1C356F"/>
              </a:solidFill>
            </a:endParaRPr>
          </a:p>
          <a:p>
            <a:pPr lvl="0">
              <a:buSzPct val="80000"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84213" y="1232536"/>
            <a:ext cx="734417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 finden unter: 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NBank &gt; Unternehmen &gt; Innovation &gt; EUROPEAN                         INNOVATORS</a:t>
            </a: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endParaRPr lang="de-D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Erfolgsgeschichten 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 Niedersachsen</a:t>
            </a:r>
          </a:p>
          <a:p>
            <a:pPr>
              <a:buSzPct val="80000"/>
            </a:pPr>
            <a:endParaRPr lang="de-DE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Beratungsangebote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(demnächst auch virtuelles EU-Project-Office)</a:t>
            </a:r>
          </a:p>
          <a:p>
            <a:pPr>
              <a:buSzPct val="80000"/>
            </a:pPr>
            <a:endParaRPr lang="de-DE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Veranstaltungen</a:t>
            </a:r>
          </a:p>
          <a:p>
            <a:pPr>
              <a:buSzPct val="80000"/>
            </a:pPr>
            <a:endParaRPr lang="de-DE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Aktuelles Förderinfo 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EU-Hochschulbüros Hannover/Hildesheim</a:t>
            </a:r>
          </a:p>
          <a:p>
            <a:pPr>
              <a:buSzPct val="80000"/>
            </a:pPr>
            <a:endParaRPr lang="de-D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Förderinstrumente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KMU-Instrument, Fast-Track-</a:t>
            </a:r>
            <a:r>
              <a:rPr lang="de-DE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Innovation etc.</a:t>
            </a:r>
          </a:p>
          <a:p>
            <a:pPr>
              <a:buSzPct val="80000"/>
            </a:pPr>
            <a:endParaRPr lang="de-DE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Internationaler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Kooperationsservice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(EEN)</a:t>
            </a:r>
          </a:p>
          <a:p>
            <a:pPr>
              <a:buSzPct val="80000"/>
            </a:pPr>
            <a:endParaRPr lang="de-DE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Links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zum EEN, zur Nationalen Kontaktstelle KMU, zum </a:t>
            </a:r>
            <a:r>
              <a:rPr lang="de-DE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Participant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Portal der Europäischen Kommission etc.</a:t>
            </a:r>
            <a:endParaRPr lang="de-D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0648"/>
            <a:ext cx="222298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92696"/>
            <a:ext cx="5865812" cy="433387"/>
          </a:xfrm>
        </p:spPr>
        <p:txBody>
          <a:bodyPr/>
          <a:lstStyle/>
          <a:p>
            <a:r>
              <a:rPr lang="de-DE" dirty="0" smtClean="0"/>
              <a:t>Veranstaltungen 1. Halbjahr 2016</a:t>
            </a:r>
            <a:endParaRPr lang="de-DE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700808"/>
            <a:ext cx="7920037" cy="4680520"/>
          </a:xfrm>
        </p:spPr>
        <p:txBody>
          <a:bodyPr/>
          <a:lstStyle/>
          <a:p>
            <a:pPr marL="175788" lvl="1" indent="0">
              <a:buNone/>
            </a:pPr>
            <a:endParaRPr lang="de-DE" dirty="0" smtClean="0">
              <a:solidFill>
                <a:srgbClr val="1C356F"/>
              </a:solidFill>
            </a:endParaRPr>
          </a:p>
          <a:p>
            <a:pPr lvl="0">
              <a:buSzPct val="80000"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84212" y="1232536"/>
            <a:ext cx="813626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14.3.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Future Match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Internationale Kooperationsbörse auf der CeBIT 2016 (EEN LUH)</a:t>
            </a:r>
            <a:endParaRPr lang="de-DE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endParaRPr lang="de-D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14.3. – Investoren-Pitch 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auf der 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CeBIT 2016 (NCapital)</a:t>
            </a:r>
          </a:p>
          <a:p>
            <a:pPr>
              <a:buSzPct val="80000"/>
            </a:pPr>
            <a:endParaRPr lang="de-DE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14.4. – EUROPEAN INNOVATORS-Lounge 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Oldenburg (TGO)</a:t>
            </a:r>
          </a:p>
          <a:p>
            <a:pPr>
              <a:buSzPct val="80000"/>
            </a:pPr>
            <a:endParaRPr lang="de-DE" sz="1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26.4. – Eröffnung Technology </a:t>
            </a:r>
            <a:r>
              <a:rPr lang="de-DE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Cooreperation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Days 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(Hannover Messe) mit Prof. Neugebauer, Präsident Fraunhofer-Gesellschaft</a:t>
            </a:r>
          </a:p>
          <a:p>
            <a:pPr>
              <a:buSzPct val="80000"/>
            </a:pPr>
            <a:endParaRPr lang="de-DE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28.4. – EUROPEAN INNOVATORS-Lounge 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(Hannover Messe)</a:t>
            </a:r>
          </a:p>
          <a:p>
            <a:pPr>
              <a:buSzPct val="80000"/>
            </a:pPr>
            <a:endParaRPr lang="de-DE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Mai – EUROPEAN INNOVATORS-Lounge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Quakenbrück (DIL) </a:t>
            </a:r>
            <a:r>
              <a:rPr lang="de-DE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tbc</a:t>
            </a:r>
            <a:endParaRPr lang="de-DE" sz="1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endParaRPr lang="de-DE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Juni – EUROPEAN INNOVATORS-Lounge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Braunschweig (Forschungsflughafen)</a:t>
            </a:r>
          </a:p>
          <a:p>
            <a:pPr>
              <a:buSzPct val="80000"/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Antragsteller-Workshops </a:t>
            </a:r>
            <a:r>
              <a:rPr lang="de-DE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 KMU-Instrument mit NKS KMU</a:t>
            </a:r>
            <a:endParaRPr lang="de-DE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400" indent="-180000">
              <a:buSzPct val="80000"/>
              <a:buFont typeface="Wingdings" panose="05000000000000000000" pitchFamily="2" charset="2"/>
              <a:buChar char="n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0648"/>
            <a:ext cx="222298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883093" y="1053083"/>
            <a:ext cx="6425211" cy="503709"/>
          </a:xfrm>
        </p:spPr>
        <p:txBody>
          <a:bodyPr/>
          <a:lstStyle/>
          <a:p>
            <a:r>
              <a:rPr lang="de-DE" sz="1600" dirty="0"/>
              <a:t>Mehr Informationen </a:t>
            </a:r>
            <a:r>
              <a:rPr lang="de-DE" sz="1600" dirty="0" smtClean="0"/>
              <a:t>zu den EUROPEAN INNOVATORS </a:t>
            </a:r>
            <a:r>
              <a:rPr lang="de-DE" sz="1600" dirty="0"/>
              <a:t>finden Sie </a:t>
            </a:r>
            <a:br>
              <a:rPr lang="de-DE" sz="1600" dirty="0"/>
            </a:br>
            <a:r>
              <a:rPr lang="de-DE" sz="1600" dirty="0"/>
              <a:t>unter </a:t>
            </a:r>
            <a:r>
              <a:rPr lang="de-DE" sz="1600" u="sng" dirty="0"/>
              <a:t>www.nbank.de</a:t>
            </a:r>
            <a:r>
              <a:rPr lang="de-DE" sz="1600" dirty="0"/>
              <a:t>!</a:t>
            </a:r>
            <a:br>
              <a:rPr lang="de-DE" sz="1600" dirty="0"/>
            </a:br>
            <a:endParaRPr lang="de-DE" sz="1600" dirty="0"/>
          </a:p>
        </p:txBody>
      </p:sp>
      <p:pic>
        <p:nvPicPr>
          <p:cNvPr id="7" name="Picture 3" descr="G:\Produkte\Vorlagen\Logos\EU-Label\EU-Logo\EU_PC-far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890" y="5589240"/>
            <a:ext cx="1310542" cy="107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573016"/>
            <a:ext cx="2222986" cy="1080120"/>
          </a:xfrm>
          <a:prstGeom prst="rect">
            <a:avLst/>
          </a:prstGeom>
        </p:spPr>
      </p:pic>
      <p:pic>
        <p:nvPicPr>
          <p:cNvPr id="4098" name="Picture 2" descr="G:\allg_BDL\01_EU Projekte\Horizont 2020\European Innovators\EEN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097" y="5495057"/>
            <a:ext cx="1366207" cy="126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0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6048027" cy="756373"/>
          </a:xfrm>
        </p:spPr>
        <p:txBody>
          <a:bodyPr/>
          <a:lstStyle/>
          <a:p>
            <a:r>
              <a:rPr lang="de-DE" dirty="0" smtClean="0"/>
              <a:t>Horizont 2020 - Eckpunkte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4464496"/>
          </a:xfrm>
        </p:spPr>
        <p:txBody>
          <a:bodyPr/>
          <a:lstStyle/>
          <a:p>
            <a:pPr marL="176400" lvl="1" indent="-180000"/>
            <a:r>
              <a:rPr lang="de-DE" sz="1600" dirty="0" smtClean="0"/>
              <a:t>Hauptinstrument </a:t>
            </a:r>
            <a:r>
              <a:rPr lang="de-DE" sz="1600" dirty="0" smtClean="0"/>
              <a:t>der EU zur Förderung von Wissenschaft, technologischer Entwicklung und Innovation</a:t>
            </a:r>
          </a:p>
          <a:p>
            <a:pPr marL="176400" lvl="1" indent="-180000"/>
            <a:r>
              <a:rPr lang="de-DE" sz="1600" dirty="0" smtClean="0"/>
              <a:t>Leitinitiative „Innovationsunion“ der Europa 2020-Strategie</a:t>
            </a:r>
          </a:p>
          <a:p>
            <a:pPr marL="176400" lvl="1" indent="-180000"/>
            <a:r>
              <a:rPr lang="de-DE" sz="1600" dirty="0" smtClean="0"/>
              <a:t>Zentrales Ziel: </a:t>
            </a:r>
            <a:r>
              <a:rPr lang="de-DE" sz="1600" b="1" dirty="0" smtClean="0"/>
              <a:t>Lücke zwischen Forschung und Markt schließen</a:t>
            </a:r>
            <a:r>
              <a:rPr lang="de-DE" sz="1600" dirty="0" smtClean="0"/>
              <a:t> helfen sowie Beitrag zur Lösung der großen gesellschaftlichen Herausforderungen</a:t>
            </a:r>
          </a:p>
          <a:p>
            <a:pPr marL="176400" lvl="1" indent="-180000"/>
            <a:r>
              <a:rPr lang="de-DE" sz="1600" dirty="0" smtClean="0"/>
              <a:t>Finanzausstattung 2014-2020: rund </a:t>
            </a:r>
            <a:r>
              <a:rPr lang="de-DE" sz="1600" b="1" dirty="0" smtClean="0"/>
              <a:t>75 Mrd. € </a:t>
            </a:r>
          </a:p>
          <a:p>
            <a:pPr marL="176400" lvl="1" indent="-180000"/>
            <a:r>
              <a:rPr lang="de-DE" sz="1600" b="1" dirty="0" smtClean="0"/>
              <a:t>Neu</a:t>
            </a:r>
            <a:r>
              <a:rPr lang="de-DE" sz="1600" dirty="0" smtClean="0"/>
              <a:t>: Innovationsorientierung, Förderung von Schlüsseltechnologien, Missionsorientierung, zweijährige Arbeitsprogramme, permanente Ausschreibungen, vereinfachte Beteiligungsregeln, schnellere Bearbeitung durch Externalisierung des Programmmanagements</a:t>
            </a:r>
          </a:p>
          <a:p>
            <a:pPr marL="176400" lvl="1" indent="-180000"/>
            <a:r>
              <a:rPr lang="de-DE" sz="1600" dirty="0" smtClean="0"/>
              <a:t>Neu für KMU: </a:t>
            </a:r>
            <a:r>
              <a:rPr lang="de-DE" sz="1600" b="1" dirty="0" smtClean="0"/>
              <a:t>KMU-Instrument</a:t>
            </a:r>
            <a:r>
              <a:rPr lang="de-DE" sz="1600" dirty="0" smtClean="0"/>
              <a:t> + 20% an „Führende Rolle der Industrie“ und „Gesellschaftliche Herausforderungen</a:t>
            </a:r>
            <a:r>
              <a:rPr lang="de-DE" sz="1600" dirty="0" smtClean="0"/>
              <a:t>“</a:t>
            </a:r>
          </a:p>
          <a:p>
            <a:pPr marL="176400" lvl="1" indent="-180000"/>
            <a:r>
              <a:rPr lang="de-DE" sz="1600" b="1" dirty="0" smtClean="0"/>
              <a:t>&gt; 240 Unternehmen </a:t>
            </a:r>
            <a:r>
              <a:rPr lang="de-DE" sz="1600" dirty="0" smtClean="0"/>
              <a:t>und private Einrichtungen in Niedersachsen schon aktiv</a:t>
            </a:r>
            <a:endParaRPr lang="de-DE" sz="1600" dirty="0" smtClean="0"/>
          </a:p>
          <a:p>
            <a:pPr marL="176400" lvl="1" indent="-180000"/>
            <a:endParaRPr lang="de-DE" dirty="0" smtClean="0"/>
          </a:p>
          <a:p>
            <a:pPr marL="176400" lvl="1" indent="-180000"/>
            <a:endParaRPr lang="de-DE" dirty="0" smtClean="0"/>
          </a:p>
          <a:p>
            <a:pPr marL="176400" lvl="1" indent="-18000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7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733490"/>
            <a:ext cx="5865812" cy="433387"/>
          </a:xfrm>
        </p:spPr>
        <p:txBody>
          <a:bodyPr/>
          <a:lstStyle/>
          <a:p>
            <a:r>
              <a:rPr lang="de-DE" dirty="0" smtClean="0"/>
              <a:t>Horizont 2020 - Finanzausstattung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54164"/>
              </p:ext>
            </p:extLst>
          </p:nvPr>
        </p:nvGraphicFramePr>
        <p:xfrm>
          <a:off x="683568" y="1542781"/>
          <a:ext cx="3671763" cy="4538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83568" y="159455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0" dirty="0">
                <a:solidFill>
                  <a:sysClr val="windowText" lastClr="000000"/>
                </a:solidFill>
                <a:latin typeface="Arial"/>
                <a:cs typeface="Arial"/>
              </a:rPr>
              <a:t>Mio. €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080" y="1542781"/>
            <a:ext cx="3243304" cy="442413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8"/>
            <a:ext cx="1944216" cy="945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9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Chance: Horizont 2020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756221" y="908720"/>
          <a:ext cx="6552083" cy="542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7907"/>
                <a:gridCol w="1584176"/>
              </a:tblGrid>
              <a:tr h="324000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Programmlinie</a:t>
                      </a:r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200" marB="72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Mittelansatz</a:t>
                      </a:r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200" marB="7200"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I. Wissenschaftsexzellenz</a:t>
                      </a:r>
                      <a:endParaRPr lang="de-DE" sz="1600" b="1" dirty="0"/>
                    </a:p>
                  </a:txBody>
                  <a:tcPr marL="90000" marR="90000" marT="7200" marB="72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24.232</a:t>
                      </a:r>
                      <a:endParaRPr lang="de-DE" sz="1600" b="1" dirty="0"/>
                    </a:p>
                  </a:txBody>
                  <a:tcPr marL="90000" marR="90000" marT="7200" marB="7200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Europäischer Forschungsrat (ERC)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13.095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Künftige und neu entstehende Technologien (FET)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2.585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Marie-</a:t>
                      </a:r>
                      <a:r>
                        <a:rPr lang="de-DE" sz="1400" dirty="0" err="1" smtClean="0"/>
                        <a:t>Sklodowska</a:t>
                      </a:r>
                      <a:r>
                        <a:rPr lang="de-DE" sz="1400" dirty="0" smtClean="0"/>
                        <a:t>-Curie-Maßnahmen</a:t>
                      </a:r>
                      <a:r>
                        <a:rPr lang="de-DE" sz="1400" baseline="0" dirty="0" smtClean="0"/>
                        <a:t> (MSCA)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6.162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Forschungsinfrastrukturen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2.390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II. Führende Rolle der Industrie</a:t>
                      </a:r>
                      <a:endParaRPr lang="de-DE" sz="1600" b="1" dirty="0"/>
                    </a:p>
                  </a:txBody>
                  <a:tcPr marL="90000" marR="90000" marT="7200" marB="72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16.467</a:t>
                      </a:r>
                      <a:endParaRPr lang="de-DE" sz="1600" b="1" dirty="0"/>
                    </a:p>
                  </a:txBody>
                  <a:tcPr marL="90000" marR="90000" marT="7200" marB="7200"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Grundlegende und industrielle Technologien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13.035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Zugang zu Risikofinanzierung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2.842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Innovation in kleinen und mittleren Unternehmen (KMU)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589</a:t>
                      </a:r>
                      <a:endParaRPr lang="de-DE" sz="1400" dirty="0"/>
                    </a:p>
                  </a:txBody>
                  <a:tcPr marL="90000" marR="90000" marT="7200" marB="7200"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III. Gesellschaftliche Herausforderungen</a:t>
                      </a:r>
                      <a:endParaRPr lang="de-DE" sz="1600" b="1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28.630</a:t>
                      </a:r>
                      <a:endParaRPr lang="de-DE" sz="1600" b="1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Gesundheit, demografischer Wand und Wohlergehen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7.257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Herausforderungen der Biowirtschaft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3.708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Sichere,</a:t>
                      </a:r>
                      <a:r>
                        <a:rPr lang="de-DE" sz="1400" b="0" baseline="0" dirty="0" smtClean="0"/>
                        <a:t> saubere und effiziente Energie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5.688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Intelligenter, umweltfreundlicher und integrierter Verkehr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6.149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Klimaschutz, Umwelt, Ressourceneffizienz und Rohstoffe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2.957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Europa in einer sich verändernden Welt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1.259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Sichere Gesellschaften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1.613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Verbreitung von Exzellenz und Ausweitung der Beteiligung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817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Wissenschaft mit der und für die Gesellschaft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445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Gemeinsame Forschungsstelle (JRC)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1.856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Europäisches Innovations- und Technologieinstitut (EIT)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2.383</a:t>
                      </a:r>
                      <a:endParaRPr lang="de-DE" sz="1400" b="0" dirty="0"/>
                    </a:p>
                  </a:txBody>
                  <a:tcPr marL="90000" marR="90000" marT="7200" marB="720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bg1"/>
                          </a:solidFill>
                        </a:rPr>
                        <a:t>Horizont 2020 insgesamt</a:t>
                      </a:r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200" marB="72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 dirty="0" smtClean="0">
                          <a:solidFill>
                            <a:schemeClr val="bg1"/>
                          </a:solidFill>
                        </a:rPr>
                        <a:t>74.828</a:t>
                      </a:r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7200" marB="720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Geschweifte Klammer rechts 5"/>
          <p:cNvSpPr/>
          <p:nvPr/>
        </p:nvSpPr>
        <p:spPr>
          <a:xfrm>
            <a:off x="7308304" y="2401724"/>
            <a:ext cx="504056" cy="27363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7740352" y="3769876"/>
            <a:ext cx="1170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20 % </a:t>
            </a:r>
          </a:p>
          <a:p>
            <a:r>
              <a:rPr lang="de-DE" sz="1400" b="1" dirty="0" smtClean="0"/>
              <a:t>für KMU</a:t>
            </a:r>
            <a:endParaRPr lang="de-DE" sz="14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6178976" y="6447234"/>
            <a:ext cx="15481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Quelle: BMBF/DLR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4740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NBank"/>
</p:tagLst>
</file>

<file path=ppt/theme/theme1.xml><?xml version="1.0" encoding="utf-8"?>
<a:theme xmlns:a="http://schemas.openxmlformats.org/drawingml/2006/main" name="blank">
  <a:themeElements>
    <a:clrScheme name="NBank-Farben-PowerPoint">
      <a:dk1>
        <a:srgbClr val="1C356F"/>
      </a:dk1>
      <a:lt1>
        <a:srgbClr val="FFFFFF"/>
      </a:lt1>
      <a:dk2>
        <a:srgbClr val="1C356F"/>
      </a:dk2>
      <a:lt2>
        <a:srgbClr val="BCC3D6"/>
      </a:lt2>
      <a:accent1>
        <a:srgbClr val="1C356F"/>
      </a:accent1>
      <a:accent2>
        <a:srgbClr val="BCC3D6"/>
      </a:accent2>
      <a:accent3>
        <a:srgbClr val="FF9900"/>
      </a:accent3>
      <a:accent4>
        <a:srgbClr val="DFD799"/>
      </a:accent4>
      <a:accent5>
        <a:srgbClr val="52608E"/>
      </a:accent5>
      <a:accent6>
        <a:srgbClr val="AC9D65"/>
      </a:accent6>
      <a:hlink>
        <a:srgbClr val="4B7D7D"/>
      </a:hlink>
      <a:folHlink>
        <a:srgbClr val="CFE7E7"/>
      </a:folHlink>
    </a:clrScheme>
    <a:fontScheme name="NBank-Schrif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936</Words>
  <Application>Microsoft Office PowerPoint</Application>
  <PresentationFormat>Bildschirmpräsentation (4:3)</PresentationFormat>
  <Paragraphs>214</Paragraphs>
  <Slides>13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blank</vt:lpstr>
      <vt:lpstr>1. European Innovators-Lounge</vt:lpstr>
      <vt:lpstr> Ziele</vt:lpstr>
      <vt:lpstr>Wettbewerbsfähige Unternehmen</vt:lpstr>
      <vt:lpstr>Website (erreichbar, noch zu entwickeln)</vt:lpstr>
      <vt:lpstr>Veranstaltungen 1. Halbjahr 2016</vt:lpstr>
      <vt:lpstr>Mehr Informationen zu den EUROPEAN INNOVATORS finden Sie  unter www.nbank.de! </vt:lpstr>
      <vt:lpstr>Horizont 2020 - Eckpunkte</vt:lpstr>
      <vt:lpstr>Horizont 2020 - Finanzausstattung</vt:lpstr>
      <vt:lpstr>3. Chance: Horizont 2020</vt:lpstr>
      <vt:lpstr>3. Chance: H2020 – z.B. KMU-Instrument </vt:lpstr>
      <vt:lpstr>6. Angebot der NBank</vt:lpstr>
      <vt:lpstr>7. Zusammenfassung</vt:lpstr>
      <vt:lpstr>Mehr Informationen zur NBank finden Sie  unter www.nbank.de! </vt:lpstr>
    </vt:vector>
  </TitlesOfParts>
  <Company>NBank - Investitions und Förderbank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EU-Forschungsrahmenprogramm „HORIZONT 2020“  - Chancen für niedersächsische Unternehmen -</dc:title>
  <dc:creator>Klopp, Heinrich-Wilhelm</dc:creator>
  <dc:description>Folienpool erstellt durch BRAINWORXX GmbH 2014</dc:description>
  <cp:lastModifiedBy>Klopp, Heinrich-Wilhelm</cp:lastModifiedBy>
  <cp:revision>106</cp:revision>
  <cp:lastPrinted>2016-02-02T11:16:57Z</cp:lastPrinted>
  <dcterms:created xsi:type="dcterms:W3CDTF">2015-03-17T16:21:20Z</dcterms:created>
  <dcterms:modified xsi:type="dcterms:W3CDTF">2016-02-11T09:34:12Z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S_AutoÜbernahme">
    <vt:bool>false</vt:bool>
  </property>
</Properties>
</file>